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17"/>
  </p:notesMasterIdLst>
  <p:handoutMasterIdLst>
    <p:handoutMasterId r:id="rId18"/>
  </p:handoutMasterIdLst>
  <p:sldIdLst>
    <p:sldId id="592" r:id="rId2"/>
    <p:sldId id="826" r:id="rId3"/>
    <p:sldId id="827" r:id="rId4"/>
    <p:sldId id="834" r:id="rId5"/>
    <p:sldId id="828" r:id="rId6"/>
    <p:sldId id="832" r:id="rId7"/>
    <p:sldId id="829" r:id="rId8"/>
    <p:sldId id="833" r:id="rId9"/>
    <p:sldId id="830" r:id="rId10"/>
    <p:sldId id="831" r:id="rId11"/>
    <p:sldId id="835" r:id="rId12"/>
    <p:sldId id="836" r:id="rId13"/>
    <p:sldId id="837" r:id="rId14"/>
    <p:sldId id="838" r:id="rId15"/>
    <p:sldId id="83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7706"/>
    <a:srgbClr val="009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216"/>
    <p:restoredTop sz="95329"/>
  </p:normalViewPr>
  <p:slideViewPr>
    <p:cSldViewPr snapToGrid="0" snapToObjects="1">
      <p:cViewPr varScale="1">
        <p:scale>
          <a:sx n="76" d="100"/>
          <a:sy n="76" d="100"/>
        </p:scale>
        <p:origin x="216" y="5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8A18E-11F6-0B43-9538-1A5FF0BFB7E2}" type="datetimeFigureOut">
              <a:rPr lang="en-US" smtClean="0"/>
              <a:t>9/10/25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8E960E-EBBF-E144-B1AA-5D8B42EAAF18}" type="slidenum">
              <a:rPr lang="en-US" smtClean="0"/>
              <a:t>‹#›</a:t>
            </a:fld>
            <a:endParaRPr lang="en-US"/>
          </a:p>
        </p:txBody>
      </p:sp>
    </p:spTree>
    <p:extLst>
      <p:ext uri="{BB962C8B-B14F-4D97-AF65-F5344CB8AC3E}">
        <p14:creationId xmlns:p14="http://schemas.microsoft.com/office/powerpoint/2010/main" val="535979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9/10/25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9/10/25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9/10/25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9/10/25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9/10/25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9/10/25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9/10/25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9/10/25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9/10/25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9/10/25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9/10/25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9/10/25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9/10/25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Mere_Christianity#Christian_Behaviour" TargetMode="External"/><Relationship Id="rId13" Type="http://schemas.openxmlformats.org/officeDocument/2006/relationships/hyperlink" Target="https://en.wikipedia.org/wiki/Miracles_(book)" TargetMode="External"/><Relationship Id="rId3" Type="http://schemas.openxmlformats.org/officeDocument/2006/relationships/hyperlink" Target="https://en.wikipedia.org/wiki/The_Problem_of_Pain" TargetMode="External"/><Relationship Id="rId7" Type="http://schemas.openxmlformats.org/officeDocument/2006/relationships/hyperlink" Target="https://en.wikipedia.org/wiki/The_Abolition_of_Man" TargetMode="External"/><Relationship Id="rId12" Type="http://schemas.openxmlformats.org/officeDocument/2006/relationships/hyperlink" Target="https://en.wikipedia.org/wiki/The_Great_Divorce" TargetMode="External"/><Relationship Id="rId2" Type="http://schemas.openxmlformats.org/officeDocument/2006/relationships/hyperlink" Target="https://en.wikipedia.org/wiki/The_Personal_Heresy" TargetMode="External"/><Relationship Id="rId1" Type="http://schemas.openxmlformats.org/officeDocument/2006/relationships/slideLayout" Target="../slideLayouts/slideLayout1.xml"/><Relationship Id="rId6" Type="http://schemas.openxmlformats.org/officeDocument/2006/relationships/hyperlink" Target="https://en.wikipedia.org/wiki/Mere_Christianity" TargetMode="External"/><Relationship Id="rId11" Type="http://schemas.openxmlformats.org/officeDocument/2006/relationships/hyperlink" Target="https://en.wikipedia.org/wiki/The_Screwtape_Letters" TargetMode="External"/><Relationship Id="rId5" Type="http://schemas.openxmlformats.org/officeDocument/2006/relationships/hyperlink" Target="https://en.wikipedia.org/wiki/A_Preface_to_Paradise_Lost" TargetMode="External"/><Relationship Id="rId10" Type="http://schemas.openxmlformats.org/officeDocument/2006/relationships/hyperlink" Target="https://en.wikipedia.org/wiki/That_Hideous_Strength" TargetMode="External"/><Relationship Id="rId4" Type="http://schemas.openxmlformats.org/officeDocument/2006/relationships/hyperlink" Target="https://en.wikipedia.org/wiki/Mere_Christianity#The_Case_for_Christianity_(Broadcast_Talks_in_UK)" TargetMode="External"/><Relationship Id="rId9" Type="http://schemas.openxmlformats.org/officeDocument/2006/relationships/hyperlink" Target="https://en.wikipedia.org/wiki/Perelandra" TargetMode="External"/><Relationship Id="rId1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12146281" y="0"/>
            <a:ext cx="45719" cy="6835139"/>
          </a:xfrm>
        </p:spPr>
        <p:txBody>
          <a:bodyPr>
            <a:normAutofit/>
          </a:bodyPr>
          <a:lstStyle/>
          <a:p>
            <a:pPr algn="l"/>
            <a:endParaRPr lang="en-US" b="1" dirty="0">
              <a:solidFill>
                <a:schemeClr val="bg1"/>
              </a:solidFill>
              <a:latin typeface="Goudy Old Style" charset="0"/>
              <a:ea typeface="Goudy Old Style" charset="0"/>
              <a:cs typeface="Goudy Old Style" charset="0"/>
            </a:endParaRPr>
          </a:p>
          <a:p>
            <a:pPr algn="l"/>
            <a:endParaRPr lang="en-US" b="1" dirty="0">
              <a:solidFill>
                <a:schemeClr val="bg1"/>
              </a:solidFill>
              <a:latin typeface="Goudy Old Style" charset="0"/>
              <a:ea typeface="Goudy Old Style" charset="0"/>
              <a:cs typeface="Goudy Old Style" charset="0"/>
            </a:endParaRPr>
          </a:p>
          <a:p>
            <a:pPr algn="r"/>
            <a:endParaRPr lang="en-US" sz="4000"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5" name="Picture 4" descr="A book cover with a person riding a horse&#10;&#10;Description automatically generated">
            <a:extLst>
              <a:ext uri="{FF2B5EF4-FFF2-40B4-BE49-F238E27FC236}">
                <a16:creationId xmlns:a16="http://schemas.microsoft.com/office/drawing/2014/main" id="{B500DDC0-4677-F31C-A50C-61A3B90437B9}"/>
              </a:ext>
            </a:extLst>
          </p:cNvPr>
          <p:cNvPicPr>
            <a:picLocks noChangeAspect="1"/>
          </p:cNvPicPr>
          <p:nvPr/>
        </p:nvPicPr>
        <p:blipFill>
          <a:blip r:embed="rId2"/>
          <a:stretch>
            <a:fillRect/>
          </a:stretch>
        </p:blipFill>
        <p:spPr>
          <a:xfrm>
            <a:off x="276166" y="0"/>
            <a:ext cx="11590077" cy="6858000"/>
          </a:xfrm>
          <a:prstGeom prst="rect">
            <a:avLst/>
          </a:prstGeom>
        </p:spPr>
      </p:pic>
    </p:spTree>
    <p:extLst>
      <p:ext uri="{BB962C8B-B14F-4D97-AF65-F5344CB8AC3E}">
        <p14:creationId xmlns:p14="http://schemas.microsoft.com/office/powerpoint/2010/main" val="3184223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0F4BBD0-9B57-9704-A81B-C3BA7F9759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397285-B9B8-F29A-7F6B-303D6D79E494}"/>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9C7974FD-33E6-E790-49BE-09F7F1773159}"/>
              </a:ext>
            </a:extLst>
          </p:cNvPr>
          <p:cNvSpPr>
            <a:spLocks noGrp="1"/>
          </p:cNvSpPr>
          <p:nvPr>
            <p:ph type="subTitle" idx="1"/>
          </p:nvPr>
        </p:nvSpPr>
        <p:spPr>
          <a:xfrm>
            <a:off x="0" y="-1"/>
            <a:ext cx="10537371" cy="6835139"/>
          </a:xfrm>
        </p:spPr>
        <p:txBody>
          <a:bodyPr>
            <a:normAutofit fontScale="62500" lnSpcReduction="20000"/>
          </a:bodyPr>
          <a:lstStyle/>
          <a:p>
            <a:pPr algn="l"/>
            <a:endParaRPr lang="en-US" sz="800" b="1" dirty="0">
              <a:solidFill>
                <a:schemeClr val="bg1"/>
              </a:solidFill>
              <a:latin typeface="Goudy Old Style" charset="0"/>
              <a:ea typeface="Goudy Old Style" charset="0"/>
              <a:cs typeface="Goudy Old Style" charset="0"/>
            </a:endParaRPr>
          </a:p>
          <a:p>
            <a:pPr algn="l"/>
            <a:r>
              <a:rPr lang="en-US" sz="3500" b="1" dirty="0">
                <a:solidFill>
                  <a:schemeClr val="bg1"/>
                </a:solidFill>
                <a:latin typeface="Goudy Old Style" charset="0"/>
                <a:ea typeface="Goudy Old Style" charset="0"/>
                <a:cs typeface="Goudy Old Style" charset="0"/>
              </a:rPr>
              <a:t>Why Prince Caspian is especially relevant today </a:t>
            </a:r>
          </a:p>
          <a:p>
            <a:pPr algn="l">
              <a:lnSpc>
                <a:spcPct val="110000"/>
              </a:lnSpc>
            </a:pPr>
            <a:r>
              <a:rPr lang="en-US" sz="3500" b="0" i="0" dirty="0">
                <a:solidFill>
                  <a:schemeClr val="bg1"/>
                </a:solidFill>
                <a:effectLst/>
                <a:latin typeface="Goudy Old Style" panose="02020502050305020303" pitchFamily="18" charset="77"/>
              </a:rPr>
              <a:t>Imagine living in a land </a:t>
            </a:r>
          </a:p>
          <a:p>
            <a:pPr algn="l">
              <a:lnSpc>
                <a:spcPct val="110000"/>
              </a:lnSpc>
            </a:pPr>
            <a:r>
              <a:rPr lang="en-US" sz="3500" b="0" i="0" dirty="0">
                <a:solidFill>
                  <a:schemeClr val="bg1"/>
                </a:solidFill>
                <a:effectLst/>
                <a:latin typeface="Goudy Old Style" panose="02020502050305020303" pitchFamily="18" charset="77"/>
              </a:rPr>
              <a:t>--that had forgotten its history and substituted a revisionist narrative that said all evidences of the Divine were foolish myths, </a:t>
            </a:r>
          </a:p>
          <a:p>
            <a:pPr algn="l">
              <a:lnSpc>
                <a:spcPct val="110000"/>
              </a:lnSpc>
            </a:pPr>
            <a:r>
              <a:rPr lang="en-US" sz="3500" b="0" i="0" dirty="0">
                <a:solidFill>
                  <a:schemeClr val="bg1"/>
                </a:solidFill>
                <a:effectLst/>
                <a:latin typeface="Goudy Old Style" panose="02020502050305020303" pitchFamily="18" charset="77"/>
              </a:rPr>
              <a:t>--where individuals struggled to practice their faith while being surrounded by a sea of doubters and skeptics, </a:t>
            </a:r>
          </a:p>
          <a:p>
            <a:pPr algn="l">
              <a:lnSpc>
                <a:spcPct val="110000"/>
              </a:lnSpc>
            </a:pPr>
            <a:r>
              <a:rPr lang="en-US" sz="3500" b="0" i="0" dirty="0">
                <a:solidFill>
                  <a:schemeClr val="bg1"/>
                </a:solidFill>
                <a:effectLst/>
                <a:latin typeface="Goudy Old Style" panose="02020502050305020303" pitchFamily="18" charset="77"/>
              </a:rPr>
              <a:t>--where Evil seemed poised to triumph over Good, and</a:t>
            </a:r>
          </a:p>
          <a:p>
            <a:pPr algn="l">
              <a:lnSpc>
                <a:spcPct val="110000"/>
              </a:lnSpc>
            </a:pPr>
            <a:r>
              <a:rPr lang="en-US" sz="3500" dirty="0">
                <a:solidFill>
                  <a:schemeClr val="bg1"/>
                </a:solidFill>
                <a:latin typeface="Goudy Old Style" panose="02020502050305020303" pitchFamily="18" charset="77"/>
              </a:rPr>
              <a:t>--</a:t>
            </a:r>
            <a:r>
              <a:rPr lang="en-US" sz="3500" b="0" i="0" dirty="0">
                <a:solidFill>
                  <a:schemeClr val="bg1"/>
                </a:solidFill>
                <a:effectLst/>
                <a:latin typeface="Goudy Old Style" panose="02020502050305020303" pitchFamily="18" charset="77"/>
              </a:rPr>
              <a:t> where even the strongest believers wondered sometimes whether they had been abandoned. </a:t>
            </a:r>
          </a:p>
          <a:p>
            <a:pPr algn="l">
              <a:lnSpc>
                <a:spcPct val="110000"/>
              </a:lnSpc>
              <a:spcAft>
                <a:spcPts val="300"/>
              </a:spcAft>
            </a:pPr>
            <a:br>
              <a:rPr lang="en-US" sz="3500" b="0" i="0" dirty="0">
                <a:solidFill>
                  <a:schemeClr val="bg1"/>
                </a:solidFill>
                <a:effectLst/>
                <a:latin typeface="Goudy Old Style" panose="02020502050305020303" pitchFamily="18" charset="77"/>
              </a:rPr>
            </a:br>
            <a:r>
              <a:rPr lang="en-US" sz="3500" b="0" i="0" dirty="0">
                <a:solidFill>
                  <a:schemeClr val="bg1"/>
                </a:solidFill>
                <a:effectLst/>
                <a:latin typeface="Goudy Old Style" panose="02020502050305020303" pitchFamily="18" charset="77"/>
              </a:rPr>
              <a:t>Welcome to the world of </a:t>
            </a:r>
            <a:r>
              <a:rPr lang="en-US" sz="3500" b="0" i="1" dirty="0">
                <a:solidFill>
                  <a:schemeClr val="bg1"/>
                </a:solidFill>
                <a:effectLst/>
                <a:latin typeface="Goudy Old Style" panose="02020502050305020303" pitchFamily="18" charset="77"/>
              </a:rPr>
              <a:t>Prince Caspian</a:t>
            </a:r>
            <a:r>
              <a:rPr lang="en-US" sz="3500" b="0" i="0" dirty="0">
                <a:solidFill>
                  <a:schemeClr val="bg1"/>
                </a:solidFill>
                <a:effectLst/>
                <a:latin typeface="Goudy Old Style" panose="02020502050305020303" pitchFamily="18" charset="77"/>
              </a:rPr>
              <a:t>, the next book of the Chronicles of Narnia after </a:t>
            </a:r>
            <a:r>
              <a:rPr lang="en-US" sz="3500" b="0" i="1" dirty="0">
                <a:solidFill>
                  <a:schemeClr val="bg1"/>
                </a:solidFill>
                <a:effectLst/>
                <a:latin typeface="Goudy Old Style" panose="02020502050305020303" pitchFamily="18" charset="77"/>
              </a:rPr>
              <a:t>The Lion, the Witch, and the Wardrobe</a:t>
            </a:r>
            <a:r>
              <a:rPr lang="en-US" sz="3500" b="0" i="0" dirty="0">
                <a:solidFill>
                  <a:schemeClr val="bg1"/>
                </a:solidFill>
                <a:effectLst/>
                <a:latin typeface="Goudy Old Style" panose="02020502050305020303" pitchFamily="18" charset="77"/>
              </a:rPr>
              <a:t>. C.S. Lewis wrote that this book concerns the “restoration of the true religion after a corruption.</a:t>
            </a:r>
          </a:p>
          <a:p>
            <a:pPr algn="l">
              <a:lnSpc>
                <a:spcPct val="110000"/>
              </a:lnSpc>
            </a:pPr>
            <a:r>
              <a:rPr lang="en-US" sz="3500" b="0" i="0" dirty="0">
                <a:solidFill>
                  <a:schemeClr val="bg1"/>
                </a:solidFill>
                <a:effectLst/>
                <a:latin typeface="Goudy Old Style" panose="02020502050305020303" pitchFamily="18" charset="77"/>
              </a:rPr>
              <a:t>We will be examining such themes as </a:t>
            </a:r>
          </a:p>
          <a:p>
            <a:pPr algn="l">
              <a:lnSpc>
                <a:spcPct val="110000"/>
              </a:lnSpc>
            </a:pPr>
            <a:r>
              <a:rPr lang="en-US" sz="3500" b="0" i="0" dirty="0">
                <a:solidFill>
                  <a:schemeClr val="bg1"/>
                </a:solidFill>
                <a:effectLst/>
                <a:latin typeface="Goudy Old Style" panose="02020502050305020303" pitchFamily="18" charset="77"/>
              </a:rPr>
              <a:t>   --how disbelief and doubt creep into our lives, </a:t>
            </a:r>
          </a:p>
          <a:p>
            <a:pPr algn="l">
              <a:lnSpc>
                <a:spcPct val="110000"/>
              </a:lnSpc>
            </a:pPr>
            <a:r>
              <a:rPr lang="en-US" sz="3500" b="0" i="0" dirty="0">
                <a:solidFill>
                  <a:schemeClr val="bg1"/>
                </a:solidFill>
                <a:effectLst/>
                <a:latin typeface="Goudy Old Style" panose="02020502050305020303" pitchFamily="18" charset="77"/>
              </a:rPr>
              <a:t>   --the effects of living under the wrong framework of reality, </a:t>
            </a:r>
          </a:p>
          <a:p>
            <a:pPr algn="l">
              <a:lnSpc>
                <a:spcPct val="110000"/>
              </a:lnSpc>
            </a:pPr>
            <a:r>
              <a:rPr lang="en-US" sz="3500" b="0" i="0" dirty="0">
                <a:solidFill>
                  <a:schemeClr val="bg1"/>
                </a:solidFill>
                <a:effectLst/>
                <a:latin typeface="Goudy Old Style" panose="02020502050305020303" pitchFamily="18" charset="77"/>
              </a:rPr>
              <a:t>   --the importance of cultivating virtue and courage, and </a:t>
            </a:r>
          </a:p>
          <a:p>
            <a:pPr algn="l">
              <a:lnSpc>
                <a:spcPct val="110000"/>
              </a:lnSpc>
            </a:pPr>
            <a:r>
              <a:rPr lang="en-US" sz="3500" b="0" i="0" dirty="0">
                <a:solidFill>
                  <a:schemeClr val="bg1"/>
                </a:solidFill>
                <a:effectLst/>
                <a:latin typeface="Goudy Old Style" panose="02020502050305020303" pitchFamily="18" charset="77"/>
              </a:rPr>
              <a:t>   --the priority of seeking the Kingdom of God with our whole heart.</a:t>
            </a:r>
          </a:p>
          <a:p>
            <a:pPr algn="l">
              <a:lnSpc>
                <a:spcPct val="110000"/>
              </a:lnSpc>
            </a:pPr>
            <a:endParaRPr lang="en-US" sz="3500" i="1" dirty="0">
              <a:solidFill>
                <a:schemeClr val="bg1"/>
              </a:solidFill>
              <a:latin typeface="Goudy Old Style" panose="02020502050305020303" pitchFamily="18" charset="77"/>
              <a:ea typeface="Goudy Old Style" charset="0"/>
              <a:cs typeface="Goudy Old Style" charset="0"/>
            </a:endParaRPr>
          </a:p>
        </p:txBody>
      </p:sp>
      <p:sp>
        <p:nvSpPr>
          <p:cNvPr id="6" name="Rectangle 2">
            <a:extLst>
              <a:ext uri="{FF2B5EF4-FFF2-40B4-BE49-F238E27FC236}">
                <a16:creationId xmlns:a16="http://schemas.microsoft.com/office/drawing/2014/main" id="{A6758855-577D-0A18-4DE8-65A5D8ABFF7C}"/>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866BEF7A-BE8A-BD71-F9AC-922F824D6E2A}"/>
              </a:ext>
            </a:extLst>
          </p:cNvPr>
          <p:cNvPicPr>
            <a:picLocks noChangeAspect="1"/>
          </p:cNvPicPr>
          <p:nvPr/>
        </p:nvPicPr>
        <p:blipFill>
          <a:blip r:embed="rId2"/>
          <a:stretch>
            <a:fillRect/>
          </a:stretch>
        </p:blipFill>
        <p:spPr>
          <a:xfrm>
            <a:off x="10537371" y="2082800"/>
            <a:ext cx="1654628" cy="2676236"/>
          </a:xfrm>
          <a:prstGeom prst="rect">
            <a:avLst/>
          </a:prstGeom>
        </p:spPr>
      </p:pic>
    </p:spTree>
    <p:extLst>
      <p:ext uri="{BB962C8B-B14F-4D97-AF65-F5344CB8AC3E}">
        <p14:creationId xmlns:p14="http://schemas.microsoft.com/office/powerpoint/2010/main" val="1980113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77EFC5A-4AD6-4B76-48E8-CA7971B428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1A9F96-3770-EA5D-CC52-69EFE8634DF7}"/>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8CBD2AE8-4634-D14E-8915-42971941D2D6}"/>
              </a:ext>
            </a:extLst>
          </p:cNvPr>
          <p:cNvSpPr>
            <a:spLocks noGrp="1"/>
          </p:cNvSpPr>
          <p:nvPr>
            <p:ph type="subTitle" idx="1"/>
          </p:nvPr>
        </p:nvSpPr>
        <p:spPr>
          <a:xfrm>
            <a:off x="1407414" y="-1"/>
            <a:ext cx="9377171" cy="6835139"/>
          </a:xfrm>
        </p:spPr>
        <p:txBody>
          <a:bodyPr>
            <a:normAutofit fontScale="92500" lnSpcReduction="20000"/>
          </a:bodyPr>
          <a:lstStyle/>
          <a:p>
            <a:pPr algn="l"/>
            <a:endParaRPr lang="en-US" sz="800" b="1" dirty="0">
              <a:solidFill>
                <a:schemeClr val="bg1"/>
              </a:solidFill>
              <a:latin typeface="Goudy Old Style" charset="0"/>
              <a:ea typeface="Goudy Old Style" charset="0"/>
              <a:cs typeface="Goudy Old Style" charset="0"/>
            </a:endParaRPr>
          </a:p>
          <a:p>
            <a:pPr marL="0" marR="0" algn="l">
              <a:spcBef>
                <a:spcPts val="0"/>
              </a:spcBef>
              <a:spcAft>
                <a:spcPts val="0"/>
              </a:spcAft>
            </a:pPr>
            <a:r>
              <a:rPr lang="en-US" sz="2300" b="1" dirty="0">
                <a:solidFill>
                  <a:schemeClr val="bg1"/>
                </a:solidFill>
                <a:latin typeface="Goudy Old Style" panose="02020502050305020303" pitchFamily="18" charset="77"/>
              </a:rPr>
              <a:t>Plot Summary of </a:t>
            </a:r>
            <a:r>
              <a:rPr lang="en-US" sz="2300" b="1" i="1" dirty="0">
                <a:solidFill>
                  <a:schemeClr val="bg1"/>
                </a:solidFill>
                <a:latin typeface="Goudy Old Style" panose="02020502050305020303" pitchFamily="18" charset="77"/>
              </a:rPr>
              <a:t>The Lion, the Witch, and the Wardrobe</a:t>
            </a:r>
          </a:p>
          <a:p>
            <a:pPr marL="0" marR="0" algn="l">
              <a:spcBef>
                <a:spcPts val="0"/>
              </a:spcBef>
              <a:spcAft>
                <a:spcPts val="0"/>
              </a:spcAft>
            </a:pPr>
            <a:endParaRPr lang="en-US" sz="1900" b="1" dirty="0">
              <a:solidFill>
                <a:schemeClr val="bg1"/>
              </a:solidFill>
              <a:latin typeface="Goudy Old Style" panose="02020502050305020303" pitchFamily="18" charset="77"/>
            </a:endParaRPr>
          </a:p>
          <a:p>
            <a:pPr marL="0" marR="0" algn="l">
              <a:spcBef>
                <a:spcPts val="0"/>
              </a:spcBef>
              <a:spcAft>
                <a:spcPts val="0"/>
              </a:spcAft>
            </a:pPr>
            <a:r>
              <a:rPr lang="en-US" sz="2300" b="1" dirty="0">
                <a:solidFill>
                  <a:schemeClr val="bg1"/>
                </a:solidFill>
                <a:latin typeface="Goudy Old Style" panose="02020502050305020303" pitchFamily="18" charset="77"/>
              </a:rPr>
              <a:t>-</a:t>
            </a:r>
            <a:r>
              <a:rPr lang="en-US" sz="2300" dirty="0">
                <a:solidFill>
                  <a:schemeClr val="bg1"/>
                </a:solidFill>
                <a:latin typeface="Goudy Old Style" panose="02020502050305020303" pitchFamily="18" charset="77"/>
              </a:rPr>
              <a:t>-Peter, Susan, Edmund, and Lucy go to live with the old professor during WW2</a:t>
            </a:r>
          </a:p>
          <a:p>
            <a:pPr marL="0" marR="0" algn="l">
              <a:spcBef>
                <a:spcPts val="0"/>
              </a:spcBef>
              <a:spcAft>
                <a:spcPts val="0"/>
              </a:spcAft>
            </a:pPr>
            <a:r>
              <a:rPr lang="en-US" sz="2300" dirty="0">
                <a:solidFill>
                  <a:schemeClr val="bg1"/>
                </a:solidFill>
                <a:latin typeface="Goudy Old Style" panose="02020502050305020303" pitchFamily="18" charset="77"/>
              </a:rPr>
              <a:t>--Lucy finds a magic wardrobe and enters Narnia and becomes friends with Tumnus the Faun, learning about the White Witch and “always Winter, never Christmas”</a:t>
            </a:r>
          </a:p>
          <a:p>
            <a:pPr marL="0" marR="0" algn="l">
              <a:spcBef>
                <a:spcPts val="0"/>
              </a:spcBef>
              <a:spcAft>
                <a:spcPts val="0"/>
              </a:spcAft>
            </a:pPr>
            <a:r>
              <a:rPr lang="en-US" sz="2300" dirty="0">
                <a:solidFill>
                  <a:schemeClr val="bg1"/>
                </a:solidFill>
                <a:latin typeface="Goudy Old Style" panose="02020502050305020303" pitchFamily="18" charset="77"/>
              </a:rPr>
              <a:t>--Edmund taunts Lucy but soon enters Narnia on his own, meeting the White Witch and feasting on her enchanted Turkish Delight</a:t>
            </a:r>
          </a:p>
          <a:p>
            <a:pPr marL="0" marR="0" algn="l">
              <a:spcBef>
                <a:spcPts val="0"/>
              </a:spcBef>
              <a:spcAft>
                <a:spcPts val="0"/>
              </a:spcAft>
            </a:pPr>
            <a:r>
              <a:rPr lang="en-US" sz="2300" dirty="0">
                <a:solidFill>
                  <a:schemeClr val="bg1"/>
                </a:solidFill>
                <a:latin typeface="Goudy Old Style" panose="02020502050305020303" pitchFamily="18" charset="77"/>
              </a:rPr>
              <a:t>--All four children enter Narnia and are told by the Beavers about the prophecy</a:t>
            </a:r>
          </a:p>
          <a:p>
            <a:pPr marL="0" marR="0" algn="l">
              <a:spcBef>
                <a:spcPts val="0"/>
              </a:spcBef>
              <a:spcAft>
                <a:spcPts val="0"/>
              </a:spcAft>
            </a:pPr>
            <a:r>
              <a:rPr lang="en-US" sz="2300" dirty="0">
                <a:solidFill>
                  <a:schemeClr val="bg1"/>
                </a:solidFill>
                <a:latin typeface="Goudy Old Style" panose="02020502050305020303" pitchFamily="18" charset="77"/>
              </a:rPr>
              <a:t>--Edmund leaves the Beavers and goes to the White Witch, while the others set out to find Aslan.</a:t>
            </a:r>
          </a:p>
          <a:p>
            <a:pPr marL="0" marR="0" algn="l">
              <a:spcBef>
                <a:spcPts val="0"/>
              </a:spcBef>
              <a:spcAft>
                <a:spcPts val="0"/>
              </a:spcAft>
            </a:pPr>
            <a:r>
              <a:rPr lang="en-US" sz="2300" dirty="0">
                <a:solidFill>
                  <a:schemeClr val="bg1"/>
                </a:solidFill>
                <a:latin typeface="Goudy Old Style" panose="02020502050305020303" pitchFamily="18" charset="77"/>
              </a:rPr>
              <a:t>--Aslan eventually rescues Edmund, but the White Witch demands Edmund’s blood</a:t>
            </a:r>
          </a:p>
          <a:p>
            <a:pPr marL="0" marR="0" algn="l">
              <a:spcBef>
                <a:spcPts val="0"/>
              </a:spcBef>
              <a:spcAft>
                <a:spcPts val="0"/>
              </a:spcAft>
            </a:pPr>
            <a:r>
              <a:rPr lang="en-US" sz="2300" dirty="0">
                <a:solidFill>
                  <a:schemeClr val="bg1"/>
                </a:solidFill>
                <a:latin typeface="Goudy Old Style" panose="02020502050305020303" pitchFamily="18" charset="77"/>
              </a:rPr>
              <a:t>--Aslan sacrifices himself on the Stone Table, allowing the Witch to kill him in order to save Edmund</a:t>
            </a:r>
          </a:p>
          <a:p>
            <a:pPr marL="0" marR="0" algn="l">
              <a:spcBef>
                <a:spcPts val="0"/>
              </a:spcBef>
              <a:spcAft>
                <a:spcPts val="0"/>
              </a:spcAft>
            </a:pPr>
            <a:r>
              <a:rPr lang="en-US" sz="2300" dirty="0">
                <a:solidFill>
                  <a:schemeClr val="bg1"/>
                </a:solidFill>
                <a:latin typeface="Goudy Old Style" panose="02020502050305020303" pitchFamily="18" charset="77"/>
              </a:rPr>
              <a:t>--The Stone Table cracks and Aslan is </a:t>
            </a:r>
            <a:r>
              <a:rPr lang="en-US" sz="2300" dirty="0" err="1">
                <a:solidFill>
                  <a:schemeClr val="bg1"/>
                </a:solidFill>
                <a:latin typeface="Goudy Old Style" panose="02020502050305020303" pitchFamily="18" charset="77"/>
              </a:rPr>
              <a:t>resurrecte</a:t>
            </a:r>
            <a:r>
              <a:rPr lang="en-US" sz="2300" dirty="0">
                <a:solidFill>
                  <a:schemeClr val="bg1"/>
                </a:solidFill>
                <a:latin typeface="Goudy Old Style" panose="02020502050305020303" pitchFamily="18" charset="77"/>
              </a:rPr>
              <a:t>—he seeks to defeat the Witch and her minions in battle.</a:t>
            </a:r>
          </a:p>
          <a:p>
            <a:pPr marL="0" marR="0" algn="l">
              <a:spcBef>
                <a:spcPts val="0"/>
              </a:spcBef>
              <a:spcAft>
                <a:spcPts val="0"/>
              </a:spcAft>
            </a:pPr>
            <a:r>
              <a:rPr lang="en-US" sz="2300" dirty="0">
                <a:solidFill>
                  <a:schemeClr val="bg1"/>
                </a:solidFill>
                <a:latin typeface="Goudy Old Style" panose="02020502050305020303" pitchFamily="18" charset="77"/>
              </a:rPr>
              <a:t>--Aslan and his forces defeat the White Witch, with Edmund making a major contribution to the victory and getting seriously wounded in the process.</a:t>
            </a:r>
          </a:p>
          <a:p>
            <a:pPr marL="0" marR="0" algn="l">
              <a:spcBef>
                <a:spcPts val="0"/>
              </a:spcBef>
              <a:spcAft>
                <a:spcPts val="0"/>
              </a:spcAft>
            </a:pPr>
            <a:r>
              <a:rPr lang="en-US" sz="2300" dirty="0">
                <a:solidFill>
                  <a:schemeClr val="bg1"/>
                </a:solidFill>
                <a:latin typeface="Goudy Old Style" panose="02020502050305020303" pitchFamily="18" charset="77"/>
              </a:rPr>
              <a:t>--Lucy’s cordial brings healing to Edmund, and after a day to relax, Peter, Edmund, Susan, and Lucy are crowned and enthroned at </a:t>
            </a:r>
            <a:r>
              <a:rPr lang="en-US" sz="2300" dirty="0" err="1">
                <a:solidFill>
                  <a:schemeClr val="bg1"/>
                </a:solidFill>
                <a:latin typeface="Goudy Old Style" panose="02020502050305020303" pitchFamily="18" charset="77"/>
              </a:rPr>
              <a:t>Cair</a:t>
            </a:r>
            <a:r>
              <a:rPr lang="en-US" sz="2300" dirty="0">
                <a:solidFill>
                  <a:schemeClr val="bg1"/>
                </a:solidFill>
                <a:latin typeface="Goudy Old Style" panose="02020502050305020303" pitchFamily="18" charset="77"/>
              </a:rPr>
              <a:t> Paravel in a solemn and glorious ceremony, capped off with feasting and music and dancing.</a:t>
            </a:r>
          </a:p>
          <a:p>
            <a:pPr marL="0" marR="0" algn="l">
              <a:spcBef>
                <a:spcPts val="0"/>
              </a:spcBef>
              <a:spcAft>
                <a:spcPts val="0"/>
              </a:spcAft>
            </a:pPr>
            <a:r>
              <a:rPr lang="en-US" sz="2300" dirty="0">
                <a:solidFill>
                  <a:schemeClr val="bg1"/>
                </a:solidFill>
                <a:latin typeface="Goudy Old Style" panose="02020502050305020303" pitchFamily="18" charset="77"/>
              </a:rPr>
              <a:t>--Though Aslan disappears from their midst, the new Kings and Queens rule benevolently over Narnia for many years.</a:t>
            </a:r>
          </a:p>
          <a:p>
            <a:pPr marL="0" marR="0" algn="l">
              <a:spcBef>
                <a:spcPts val="0"/>
              </a:spcBef>
              <a:spcAft>
                <a:spcPts val="0"/>
              </a:spcAft>
            </a:pPr>
            <a:r>
              <a:rPr lang="en-US" sz="2300" dirty="0">
                <a:solidFill>
                  <a:schemeClr val="bg1"/>
                </a:solidFill>
                <a:latin typeface="Goudy Old Style" panose="02020502050305020303" pitchFamily="18" charset="77"/>
              </a:rPr>
              <a:t>--Following a report that the White Stag has reappeared in Narnia, the Kings and Queens go on a hunt and the Stag leads them to a thicket, through which they find their way to the Wardrobe and back into the Professor’s house, where they find themselves children again.</a:t>
            </a:r>
          </a:p>
          <a:p>
            <a:pPr marL="0" marR="0" algn="l">
              <a:spcBef>
                <a:spcPts val="0"/>
              </a:spcBef>
              <a:spcAft>
                <a:spcPts val="0"/>
              </a:spcAft>
            </a:pPr>
            <a:r>
              <a:rPr lang="en-US" sz="2300" dirty="0">
                <a:solidFill>
                  <a:schemeClr val="bg1"/>
                </a:solidFill>
                <a:latin typeface="Goudy Old Style" panose="02020502050305020303" pitchFamily="18" charset="77"/>
              </a:rPr>
              <a:t>--The Professor tells them they can’t force their way back to Narnia, but it may happen when they least expect  it.</a:t>
            </a:r>
          </a:p>
        </p:txBody>
      </p:sp>
      <p:sp>
        <p:nvSpPr>
          <p:cNvPr id="6" name="Rectangle 2">
            <a:extLst>
              <a:ext uri="{FF2B5EF4-FFF2-40B4-BE49-F238E27FC236}">
                <a16:creationId xmlns:a16="http://schemas.microsoft.com/office/drawing/2014/main" id="{1C669FFA-41AC-9D0C-1546-DD058495E13B}"/>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57BF35C8-EF3A-07CE-43AB-0C7EB1CAF4E1}"/>
              </a:ext>
            </a:extLst>
          </p:cNvPr>
          <p:cNvPicPr>
            <a:picLocks noChangeAspect="1"/>
          </p:cNvPicPr>
          <p:nvPr/>
        </p:nvPicPr>
        <p:blipFill>
          <a:blip r:embed="rId2"/>
          <a:stretch>
            <a:fillRect/>
          </a:stretch>
        </p:blipFill>
        <p:spPr>
          <a:xfrm>
            <a:off x="10784585" y="2048933"/>
            <a:ext cx="1407413" cy="2710103"/>
          </a:xfrm>
          <a:prstGeom prst="rect">
            <a:avLst/>
          </a:prstGeom>
        </p:spPr>
      </p:pic>
      <p:pic>
        <p:nvPicPr>
          <p:cNvPr id="4" name="Picture 3">
            <a:extLst>
              <a:ext uri="{FF2B5EF4-FFF2-40B4-BE49-F238E27FC236}">
                <a16:creationId xmlns:a16="http://schemas.microsoft.com/office/drawing/2014/main" id="{001AB63A-FB87-60F4-9D87-60CBCAB536C3}"/>
              </a:ext>
            </a:extLst>
          </p:cNvPr>
          <p:cNvPicPr>
            <a:picLocks noChangeAspect="1"/>
          </p:cNvPicPr>
          <p:nvPr/>
        </p:nvPicPr>
        <p:blipFill>
          <a:blip r:embed="rId3"/>
          <a:stretch>
            <a:fillRect/>
          </a:stretch>
        </p:blipFill>
        <p:spPr>
          <a:xfrm>
            <a:off x="0" y="2048933"/>
            <a:ext cx="1456267" cy="2710103"/>
          </a:xfrm>
          <a:prstGeom prst="rect">
            <a:avLst/>
          </a:prstGeom>
        </p:spPr>
      </p:pic>
    </p:spTree>
    <p:extLst>
      <p:ext uri="{BB962C8B-B14F-4D97-AF65-F5344CB8AC3E}">
        <p14:creationId xmlns:p14="http://schemas.microsoft.com/office/powerpoint/2010/main" val="1046058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DEB8DCE-241A-36E5-E907-0AEB9CD5BE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0C9A00-D29B-E0CE-D5B5-F113A5D7FC68}"/>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F18F3804-5D3A-C293-46CA-ABA4D7CECB22}"/>
              </a:ext>
            </a:extLst>
          </p:cNvPr>
          <p:cNvSpPr>
            <a:spLocks noGrp="1"/>
          </p:cNvSpPr>
          <p:nvPr>
            <p:ph type="subTitle" idx="1"/>
          </p:nvPr>
        </p:nvSpPr>
        <p:spPr>
          <a:xfrm>
            <a:off x="1550288" y="-1"/>
            <a:ext cx="9234297" cy="6835139"/>
          </a:xfrm>
        </p:spPr>
        <p:txBody>
          <a:bodyPr>
            <a:normAutofit/>
          </a:bodyPr>
          <a:lstStyle/>
          <a:p>
            <a:pPr algn="l"/>
            <a:endParaRPr lang="en-US" sz="800" b="1" dirty="0">
              <a:solidFill>
                <a:schemeClr val="bg1"/>
              </a:solidFill>
              <a:latin typeface="Goudy Old Style" charset="0"/>
              <a:ea typeface="Goudy Old Style" charset="0"/>
              <a:cs typeface="Goudy Old Style" charset="0"/>
            </a:endParaRPr>
          </a:p>
          <a:p>
            <a:pPr marL="0" marR="0" algn="l">
              <a:spcBef>
                <a:spcPts val="0"/>
              </a:spcBef>
              <a:spcAft>
                <a:spcPts val="0"/>
              </a:spcAft>
            </a:pPr>
            <a:endParaRPr lang="en-US" sz="2300" b="1" dirty="0">
              <a:solidFill>
                <a:schemeClr val="bg1"/>
              </a:solidFill>
              <a:latin typeface="Goudy Old Style" panose="02020502050305020303" pitchFamily="18" charset="77"/>
            </a:endParaRPr>
          </a:p>
          <a:p>
            <a:pPr marL="0" marR="0" algn="l">
              <a:spcBef>
                <a:spcPts val="0"/>
              </a:spcBef>
              <a:spcAft>
                <a:spcPts val="0"/>
              </a:spcAft>
            </a:pPr>
            <a:r>
              <a:rPr lang="en-US" sz="2300" dirty="0">
                <a:solidFill>
                  <a:schemeClr val="bg1"/>
                </a:solidFill>
                <a:latin typeface="Goudy Old Style" panose="02020502050305020303" pitchFamily="18" charset="77"/>
              </a:rPr>
              <a:t>The next book in the Narnia series was written in 1949 and completed even before </a:t>
            </a:r>
            <a:r>
              <a:rPr lang="en-US" sz="2300" i="1" dirty="0">
                <a:solidFill>
                  <a:schemeClr val="bg1"/>
                </a:solidFill>
                <a:latin typeface="Goudy Old Style" panose="02020502050305020303" pitchFamily="18" charset="77"/>
              </a:rPr>
              <a:t>The Lion, the Witch, and the Wardrobe </a:t>
            </a:r>
            <a:r>
              <a:rPr lang="en-US" sz="2300" dirty="0">
                <a:solidFill>
                  <a:schemeClr val="bg1"/>
                </a:solidFill>
                <a:latin typeface="Goudy Old Style" panose="02020502050305020303" pitchFamily="18" charset="77"/>
              </a:rPr>
              <a:t>was actually published. Lewis entitled the book </a:t>
            </a:r>
            <a:r>
              <a:rPr lang="en-US" sz="2300" b="1" i="1" dirty="0">
                <a:solidFill>
                  <a:schemeClr val="bg1"/>
                </a:solidFill>
                <a:latin typeface="Goudy Old Style" panose="02020502050305020303" pitchFamily="18" charset="77"/>
              </a:rPr>
              <a:t>Prince Caspian: The Return to Narnia, </a:t>
            </a:r>
            <a:r>
              <a:rPr lang="en-US" sz="2300" dirty="0">
                <a:solidFill>
                  <a:schemeClr val="bg1"/>
                </a:solidFill>
                <a:latin typeface="Goudy Old Style" panose="02020502050305020303" pitchFamily="18" charset="77"/>
              </a:rPr>
              <a:t>and it was published in 1951. </a:t>
            </a:r>
          </a:p>
          <a:p>
            <a:pPr marL="0" marR="0" algn="l">
              <a:spcBef>
                <a:spcPts val="0"/>
              </a:spcBef>
              <a:spcAft>
                <a:spcPts val="0"/>
              </a:spcAft>
            </a:pPr>
            <a:endParaRPr lang="en-US" sz="2300" b="1" i="1" dirty="0">
              <a:solidFill>
                <a:schemeClr val="bg1"/>
              </a:solidFill>
              <a:latin typeface="Goudy Old Style" panose="02020502050305020303" pitchFamily="18" charset="77"/>
            </a:endParaRPr>
          </a:p>
          <a:p>
            <a:pPr algn="l">
              <a:spcBef>
                <a:spcPts val="0"/>
              </a:spcBef>
            </a:pPr>
            <a:r>
              <a:rPr lang="en-US" sz="2300" dirty="0">
                <a:solidFill>
                  <a:schemeClr val="bg1"/>
                </a:solidFill>
                <a:latin typeface="Goudy Old Style" panose="02020502050305020303" pitchFamily="18" charset="77"/>
              </a:rPr>
              <a:t>Lewis dedicated the book to Mary Clare Havard. She</a:t>
            </a:r>
            <a:r>
              <a:rPr lang="en-US" sz="2200" dirty="0">
                <a:solidFill>
                  <a:schemeClr val="bg1"/>
                </a:solidFill>
                <a:latin typeface="Goudy Old Style" panose="02020502050305020303" pitchFamily="18" charset="77"/>
              </a:rPr>
              <a:t> </a:t>
            </a:r>
            <a:r>
              <a:rPr lang="en-US" sz="2200" dirty="0">
                <a:solidFill>
                  <a:schemeClr val="bg1"/>
                </a:solidFill>
                <a:effectLst/>
                <a:latin typeface="Goudy Old Style" panose="02020502050305020303" pitchFamily="18" charset="77"/>
              </a:rPr>
              <a:t>was one of the five children of Dr. Robert Emlyn “Humphrey” Havard, who was one of the Inklings and a great friend of both Lewis brothers. Dr. Havard was their family physician and </a:t>
            </a:r>
            <a:r>
              <a:rPr lang="en-US" sz="2200" dirty="0">
                <a:solidFill>
                  <a:schemeClr val="bg1"/>
                </a:solidFill>
                <a:latin typeface="Goudy Old Style" panose="02020502050305020303" pitchFamily="18" charset="77"/>
              </a:rPr>
              <a:t>his intellect and skill led Lewis to request his assistance with his book </a:t>
            </a:r>
            <a:r>
              <a:rPr lang="en-US" sz="2200" i="1" dirty="0">
                <a:solidFill>
                  <a:schemeClr val="bg1"/>
                </a:solidFill>
                <a:latin typeface="Goudy Old Style" panose="02020502050305020303" pitchFamily="18" charset="77"/>
              </a:rPr>
              <a:t>The Problem of Pain, </a:t>
            </a:r>
            <a:r>
              <a:rPr lang="en-US" sz="2200" dirty="0">
                <a:solidFill>
                  <a:schemeClr val="bg1"/>
                </a:solidFill>
                <a:latin typeface="Goudy Old Style" panose="02020502050305020303" pitchFamily="18" charset="77"/>
              </a:rPr>
              <a:t>for which Havard wrote an appendix. </a:t>
            </a:r>
            <a:r>
              <a:rPr lang="en-US" sz="2200" dirty="0">
                <a:solidFill>
                  <a:schemeClr val="bg1"/>
                </a:solidFill>
                <a:effectLst/>
                <a:latin typeface="Goudy Old Style" panose="02020502050305020303" pitchFamily="18" charset="77"/>
              </a:rPr>
              <a:t>Dr. Havard was also one of the witnesses of Lewis’ civil marriage to Joy </a:t>
            </a:r>
            <a:r>
              <a:rPr lang="en-US" sz="2200" dirty="0" err="1">
                <a:solidFill>
                  <a:schemeClr val="bg1"/>
                </a:solidFill>
                <a:effectLst/>
                <a:latin typeface="Goudy Old Style" panose="02020502050305020303" pitchFamily="18" charset="77"/>
              </a:rPr>
              <a:t>Davidman</a:t>
            </a:r>
            <a:r>
              <a:rPr lang="en-US" sz="2200" dirty="0">
                <a:solidFill>
                  <a:schemeClr val="bg1"/>
                </a:solidFill>
                <a:effectLst/>
                <a:latin typeface="Goudy Old Style" panose="02020502050305020303" pitchFamily="18" charset="77"/>
              </a:rPr>
              <a:t>. The character Humphrey in </a:t>
            </a:r>
            <a:r>
              <a:rPr lang="en-US" sz="2200" i="1" dirty="0" err="1">
                <a:solidFill>
                  <a:schemeClr val="bg1"/>
                </a:solidFill>
                <a:effectLst/>
                <a:latin typeface="Goudy Old Style" panose="02020502050305020303" pitchFamily="18" charset="77"/>
              </a:rPr>
              <a:t>Perelandra</a:t>
            </a:r>
            <a:r>
              <a:rPr lang="en-US" sz="2200" dirty="0">
                <a:solidFill>
                  <a:schemeClr val="bg1"/>
                </a:solidFill>
                <a:effectLst/>
                <a:latin typeface="Goudy Old Style" panose="02020502050305020303" pitchFamily="18" charset="77"/>
              </a:rPr>
              <a:t> is named after one of Dr. Havard’s many nicknames, which included “U.Q” (Useless Quack).</a:t>
            </a:r>
          </a:p>
          <a:p>
            <a:pPr algn="l">
              <a:spcBef>
                <a:spcPts val="0"/>
              </a:spcBef>
            </a:pPr>
            <a:endParaRPr lang="en-US" sz="2200" dirty="0">
              <a:solidFill>
                <a:schemeClr val="bg1"/>
              </a:solidFill>
              <a:latin typeface="Goudy Old Style" panose="02020502050305020303" pitchFamily="18" charset="77"/>
            </a:endParaRPr>
          </a:p>
          <a:p>
            <a:pPr algn="l">
              <a:spcBef>
                <a:spcPts val="0"/>
              </a:spcBef>
            </a:pPr>
            <a:r>
              <a:rPr lang="en-US" sz="2200" dirty="0">
                <a:solidFill>
                  <a:schemeClr val="bg1"/>
                </a:solidFill>
                <a:effectLst/>
                <a:latin typeface="Goudy Old Style" panose="02020502050305020303" pitchFamily="18" charset="77"/>
              </a:rPr>
              <a:t>Several sources indicate Lewis gave an early manuscript of </a:t>
            </a:r>
            <a:r>
              <a:rPr lang="en-US" sz="2200" i="1" dirty="0">
                <a:solidFill>
                  <a:schemeClr val="bg1"/>
                </a:solidFill>
                <a:effectLst/>
                <a:latin typeface="Goudy Old Style" panose="02020502050305020303" pitchFamily="18" charset="77"/>
              </a:rPr>
              <a:t>The Lion, the Witch, and the Wardrobe</a:t>
            </a:r>
            <a:r>
              <a:rPr lang="en-US" sz="2200" dirty="0">
                <a:solidFill>
                  <a:schemeClr val="bg1"/>
                </a:solidFill>
                <a:effectLst/>
                <a:latin typeface="Goudy Old Style" panose="02020502050305020303" pitchFamily="18" charset="77"/>
              </a:rPr>
              <a:t> to Mary Clare </a:t>
            </a:r>
            <a:r>
              <a:rPr lang="en-US" sz="2200" dirty="0">
                <a:solidFill>
                  <a:schemeClr val="bg1"/>
                </a:solidFill>
                <a:latin typeface="Goudy Old Style" panose="02020502050305020303" pitchFamily="18" charset="77"/>
              </a:rPr>
              <a:t>around 1948, when she would have been 11 or 12, and she told him she liked it very much. As an adult, she brought up her own children on Narnia. </a:t>
            </a:r>
            <a:endParaRPr lang="en-US" sz="2200" dirty="0">
              <a:solidFill>
                <a:schemeClr val="bg1"/>
              </a:solidFill>
              <a:effectLst/>
              <a:latin typeface="Goudy Old Style" panose="02020502050305020303" pitchFamily="18" charset="77"/>
            </a:endParaRPr>
          </a:p>
          <a:p>
            <a:pPr marL="0" marR="0" algn="l">
              <a:spcBef>
                <a:spcPts val="0"/>
              </a:spcBef>
              <a:spcAft>
                <a:spcPts val="0"/>
              </a:spcAft>
            </a:pPr>
            <a:endParaRPr lang="en-US" sz="2200" b="1" dirty="0">
              <a:solidFill>
                <a:schemeClr val="bg1"/>
              </a:solidFill>
              <a:latin typeface="Goudy Old Style" panose="02020502050305020303" pitchFamily="18" charset="77"/>
            </a:endParaRPr>
          </a:p>
          <a:p>
            <a:pPr marL="0" marR="0" algn="l">
              <a:spcBef>
                <a:spcPts val="0"/>
              </a:spcBef>
              <a:spcAft>
                <a:spcPts val="0"/>
              </a:spcAft>
            </a:pPr>
            <a:endParaRPr lang="en-US" sz="19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C3851E6A-4BAA-5920-A633-601203C100BC}"/>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8A086D81-2C79-39C8-5074-7F95BE3A32ED}"/>
              </a:ext>
            </a:extLst>
          </p:cNvPr>
          <p:cNvPicPr>
            <a:picLocks noChangeAspect="1"/>
          </p:cNvPicPr>
          <p:nvPr/>
        </p:nvPicPr>
        <p:blipFill>
          <a:blip r:embed="rId2"/>
          <a:stretch>
            <a:fillRect/>
          </a:stretch>
        </p:blipFill>
        <p:spPr>
          <a:xfrm>
            <a:off x="10784585" y="1947334"/>
            <a:ext cx="1407413" cy="2590800"/>
          </a:xfrm>
          <a:prstGeom prst="rect">
            <a:avLst/>
          </a:prstGeom>
        </p:spPr>
      </p:pic>
      <p:pic>
        <p:nvPicPr>
          <p:cNvPr id="4" name="Picture 3">
            <a:extLst>
              <a:ext uri="{FF2B5EF4-FFF2-40B4-BE49-F238E27FC236}">
                <a16:creationId xmlns:a16="http://schemas.microsoft.com/office/drawing/2014/main" id="{B3B34124-A272-01C4-05E4-3E28F5A835AE}"/>
              </a:ext>
            </a:extLst>
          </p:cNvPr>
          <p:cNvPicPr>
            <a:picLocks noChangeAspect="1"/>
          </p:cNvPicPr>
          <p:nvPr/>
        </p:nvPicPr>
        <p:blipFill>
          <a:blip r:embed="rId3"/>
          <a:stretch>
            <a:fillRect/>
          </a:stretch>
        </p:blipFill>
        <p:spPr>
          <a:xfrm>
            <a:off x="1" y="3429000"/>
            <a:ext cx="1407414" cy="3429000"/>
          </a:xfrm>
          <a:prstGeom prst="rect">
            <a:avLst/>
          </a:prstGeom>
        </p:spPr>
      </p:pic>
      <p:pic>
        <p:nvPicPr>
          <p:cNvPr id="8" name="Picture 7" descr="A white wall with black text&#10;&#10;Description automatically generated">
            <a:extLst>
              <a:ext uri="{FF2B5EF4-FFF2-40B4-BE49-F238E27FC236}">
                <a16:creationId xmlns:a16="http://schemas.microsoft.com/office/drawing/2014/main" id="{5FC21D43-A968-082E-7A7A-3DE68838D65A}"/>
              </a:ext>
            </a:extLst>
          </p:cNvPr>
          <p:cNvPicPr>
            <a:picLocks noChangeAspect="1"/>
          </p:cNvPicPr>
          <p:nvPr/>
        </p:nvPicPr>
        <p:blipFill>
          <a:blip r:embed="rId4"/>
          <a:stretch>
            <a:fillRect/>
          </a:stretch>
        </p:blipFill>
        <p:spPr>
          <a:xfrm>
            <a:off x="1" y="923329"/>
            <a:ext cx="1407412" cy="1904537"/>
          </a:xfrm>
          <a:prstGeom prst="rect">
            <a:avLst/>
          </a:prstGeom>
        </p:spPr>
      </p:pic>
    </p:spTree>
    <p:extLst>
      <p:ext uri="{BB962C8B-B14F-4D97-AF65-F5344CB8AC3E}">
        <p14:creationId xmlns:p14="http://schemas.microsoft.com/office/powerpoint/2010/main" val="2526044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F9E01D-10F2-994A-A990-1EA9711BB4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7BF4CD-BEB8-829C-2C11-29A95F2C6DF5}"/>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FCB0D955-1BE7-17A8-8B85-83A4C5A97893}"/>
              </a:ext>
            </a:extLst>
          </p:cNvPr>
          <p:cNvSpPr>
            <a:spLocks noGrp="1"/>
          </p:cNvSpPr>
          <p:nvPr>
            <p:ph type="subTitle" idx="1"/>
          </p:nvPr>
        </p:nvSpPr>
        <p:spPr>
          <a:xfrm>
            <a:off x="0" y="-1"/>
            <a:ext cx="10784586" cy="6835139"/>
          </a:xfrm>
        </p:spPr>
        <p:txBody>
          <a:bodyPr>
            <a:normAutofit/>
          </a:bodyPr>
          <a:lstStyle/>
          <a:p>
            <a:pPr algn="l"/>
            <a:endParaRPr lang="en-US" sz="800" b="1" dirty="0">
              <a:solidFill>
                <a:schemeClr val="bg1"/>
              </a:solidFill>
              <a:latin typeface="Goudy Old Style" charset="0"/>
              <a:ea typeface="Goudy Old Style" charset="0"/>
              <a:cs typeface="Goudy Old Style" charset="0"/>
            </a:endParaRPr>
          </a:p>
          <a:p>
            <a:pPr marL="0" marR="0" algn="l">
              <a:spcBef>
                <a:spcPts val="0"/>
              </a:spcBef>
              <a:spcAft>
                <a:spcPts val="0"/>
              </a:spcAft>
            </a:pPr>
            <a:r>
              <a:rPr lang="en-US" sz="2300" b="1" dirty="0">
                <a:solidFill>
                  <a:schemeClr val="bg1"/>
                </a:solidFill>
                <a:latin typeface="Goudy Old Style" panose="02020502050305020303" pitchFamily="18" charset="77"/>
              </a:rPr>
              <a:t>Order, Setting,  and Overall Theme</a:t>
            </a:r>
          </a:p>
          <a:p>
            <a:pPr marL="0" marR="0" algn="l">
              <a:spcBef>
                <a:spcPts val="0"/>
              </a:spcBef>
              <a:spcAft>
                <a:spcPts val="0"/>
              </a:spcAft>
            </a:pPr>
            <a:endParaRPr lang="en-US" sz="2300" dirty="0">
              <a:solidFill>
                <a:schemeClr val="bg1"/>
              </a:solidFill>
              <a:latin typeface="Goudy Old Style" panose="02020502050305020303" pitchFamily="18" charset="77"/>
            </a:endParaRPr>
          </a:p>
          <a:p>
            <a:pPr marL="0" marR="0" algn="l">
              <a:spcBef>
                <a:spcPts val="0"/>
              </a:spcBef>
              <a:spcAft>
                <a:spcPts val="0"/>
              </a:spcAft>
            </a:pPr>
            <a:r>
              <a:rPr lang="en-US" sz="2300" dirty="0">
                <a:solidFill>
                  <a:schemeClr val="bg1"/>
                </a:solidFill>
                <a:latin typeface="Goudy Old Style" panose="02020502050305020303" pitchFamily="18" charset="77"/>
              </a:rPr>
              <a:t>The second in the series, written in late 1949 </a:t>
            </a:r>
          </a:p>
          <a:p>
            <a:pPr marL="0" marR="0" algn="l">
              <a:spcBef>
                <a:spcPts val="0"/>
              </a:spcBef>
              <a:spcAft>
                <a:spcPts val="0"/>
              </a:spcAft>
            </a:pPr>
            <a:r>
              <a:rPr lang="en-US" sz="2300" dirty="0">
                <a:solidFill>
                  <a:schemeClr val="bg1"/>
                </a:solidFill>
                <a:latin typeface="Goudy Old Style" panose="02020502050305020303" pitchFamily="18" charset="77"/>
              </a:rPr>
              <a:t>Published in 1951 </a:t>
            </a:r>
          </a:p>
          <a:p>
            <a:pPr marL="0" marR="0" algn="l">
              <a:spcBef>
                <a:spcPts val="0"/>
              </a:spcBef>
              <a:spcAft>
                <a:spcPts val="0"/>
              </a:spcAft>
            </a:pPr>
            <a:r>
              <a:rPr lang="en-US" sz="2300" dirty="0">
                <a:solidFill>
                  <a:schemeClr val="bg1"/>
                </a:solidFill>
                <a:latin typeface="Goudy Old Style" panose="02020502050305020303" pitchFamily="18" charset="77"/>
              </a:rPr>
              <a:t>Illustrated by Pauline Baynes</a:t>
            </a:r>
          </a:p>
          <a:p>
            <a:pPr marL="0" marR="0" algn="l">
              <a:spcBef>
                <a:spcPts val="0"/>
              </a:spcBef>
              <a:spcAft>
                <a:spcPts val="0"/>
              </a:spcAft>
            </a:pPr>
            <a:r>
              <a:rPr lang="en-US" sz="2300" dirty="0">
                <a:solidFill>
                  <a:schemeClr val="bg1"/>
                </a:solidFill>
                <a:latin typeface="Goudy Old Style" panose="02020502050305020303" pitchFamily="18" charset="77"/>
              </a:rPr>
              <a:t>Set in England in 1941, fourteen months after they first went to Narnia</a:t>
            </a:r>
          </a:p>
          <a:p>
            <a:pPr marL="0" marR="0" algn="l">
              <a:spcBef>
                <a:spcPts val="0"/>
              </a:spcBef>
              <a:spcAft>
                <a:spcPts val="0"/>
              </a:spcAft>
            </a:pPr>
            <a:r>
              <a:rPr lang="en-US" sz="2300" dirty="0">
                <a:solidFill>
                  <a:schemeClr val="bg1"/>
                </a:solidFill>
                <a:latin typeface="Goudy Old Style" panose="02020502050305020303" pitchFamily="18" charset="77"/>
              </a:rPr>
              <a:t>In Narnia time it is 1,300 years after </a:t>
            </a:r>
            <a:r>
              <a:rPr lang="en-US" sz="2300" i="1" dirty="0">
                <a:solidFill>
                  <a:schemeClr val="bg1"/>
                </a:solidFill>
                <a:latin typeface="Goudy Old Style" panose="02020502050305020303" pitchFamily="18" charset="77"/>
              </a:rPr>
              <a:t>The Lion, the Witch and the Wardrobe</a:t>
            </a:r>
          </a:p>
          <a:p>
            <a:pPr marL="0" marR="0" algn="l">
              <a:spcBef>
                <a:spcPts val="0"/>
              </a:spcBef>
              <a:spcAft>
                <a:spcPts val="0"/>
              </a:spcAft>
            </a:pPr>
            <a:r>
              <a:rPr lang="en-US" sz="2300" dirty="0">
                <a:solidFill>
                  <a:schemeClr val="bg1"/>
                </a:solidFill>
                <a:latin typeface="Goudy Old Style" panose="02020502050305020303" pitchFamily="18" charset="77"/>
              </a:rPr>
              <a:t>Lewis said the book was about “restoration of the true religion after a corruption”</a:t>
            </a:r>
          </a:p>
          <a:p>
            <a:pPr marL="0" marR="0" algn="l">
              <a:spcBef>
                <a:spcPts val="0"/>
              </a:spcBef>
              <a:spcAft>
                <a:spcPts val="0"/>
              </a:spcAft>
            </a:pPr>
            <a:endParaRPr lang="en-US" sz="2300" b="1" dirty="0">
              <a:solidFill>
                <a:schemeClr val="bg1"/>
              </a:solidFill>
              <a:latin typeface="Goudy Old Style" panose="02020502050305020303" pitchFamily="18" charset="77"/>
            </a:endParaRPr>
          </a:p>
          <a:p>
            <a:pPr marL="0" marR="0" algn="l">
              <a:spcBef>
                <a:spcPts val="0"/>
              </a:spcBef>
              <a:spcAft>
                <a:spcPts val="0"/>
              </a:spcAft>
            </a:pPr>
            <a:r>
              <a:rPr lang="en-US" sz="2300" b="1" dirty="0">
                <a:solidFill>
                  <a:schemeClr val="bg1"/>
                </a:solidFill>
                <a:latin typeface="Goudy Old Style" panose="02020502050305020303" pitchFamily="18" charset="77"/>
              </a:rPr>
              <a:t>Publication order—THE CORRECT order in which to read the Chronicles!</a:t>
            </a:r>
          </a:p>
          <a:p>
            <a:pPr marL="0" marR="0" algn="l">
              <a:spcBef>
                <a:spcPts val="0"/>
              </a:spcBef>
              <a:spcAft>
                <a:spcPts val="0"/>
              </a:spcAft>
            </a:pPr>
            <a:endParaRPr lang="en-US" sz="2300" b="1" dirty="0">
              <a:solidFill>
                <a:schemeClr val="bg1"/>
              </a:solidFill>
              <a:latin typeface="Goudy Old Style" panose="02020502050305020303" pitchFamily="18" charset="77"/>
            </a:endParaRPr>
          </a:p>
          <a:p>
            <a:pPr marL="0" marR="0" algn="l">
              <a:spcBef>
                <a:spcPts val="0"/>
              </a:spcBef>
              <a:spcAft>
                <a:spcPts val="0"/>
              </a:spcAft>
            </a:pPr>
            <a:r>
              <a:rPr lang="en-US" sz="2000" i="1" dirty="0">
                <a:solidFill>
                  <a:schemeClr val="bg1"/>
                </a:solidFill>
                <a:latin typeface="Goudy Old Style" charset="0"/>
                <a:ea typeface="Goudy Old Style" charset="0"/>
                <a:cs typeface="Goudy Old Style" charset="0"/>
              </a:rPr>
              <a:t>The Lion, the Witch and the Wardrobe (1950) </a:t>
            </a:r>
            <a:br>
              <a:rPr lang="en-US" sz="2000" i="1" dirty="0">
                <a:solidFill>
                  <a:schemeClr val="bg1"/>
                </a:solidFill>
                <a:latin typeface="Goudy Old Style" charset="0"/>
                <a:ea typeface="Goudy Old Style" charset="0"/>
                <a:cs typeface="Goudy Old Style" charset="0"/>
              </a:rPr>
            </a:br>
            <a:r>
              <a:rPr lang="en-US" sz="2000" i="1" dirty="0">
                <a:solidFill>
                  <a:schemeClr val="bg1"/>
                </a:solidFill>
                <a:latin typeface="Goudy Old Style" charset="0"/>
                <a:ea typeface="Goudy Old Style" charset="0"/>
                <a:cs typeface="Goudy Old Style" charset="0"/>
              </a:rPr>
              <a:t>Prince Caspian (1951) </a:t>
            </a:r>
            <a:br>
              <a:rPr lang="en-US" sz="2000" i="1" dirty="0">
                <a:solidFill>
                  <a:schemeClr val="bg1"/>
                </a:solidFill>
                <a:latin typeface="Goudy Old Style" charset="0"/>
                <a:ea typeface="Goudy Old Style" charset="0"/>
                <a:cs typeface="Goudy Old Style" charset="0"/>
              </a:rPr>
            </a:br>
            <a:r>
              <a:rPr lang="en-US" sz="2000" i="1" dirty="0">
                <a:solidFill>
                  <a:schemeClr val="bg1"/>
                </a:solidFill>
                <a:latin typeface="Goudy Old Style" charset="0"/>
                <a:ea typeface="Goudy Old Style" charset="0"/>
                <a:cs typeface="Goudy Old Style" charset="0"/>
              </a:rPr>
              <a:t>The Voyage of the Dawn Treader (1952) </a:t>
            </a:r>
            <a:br>
              <a:rPr lang="en-US" sz="2000" i="1" dirty="0">
                <a:solidFill>
                  <a:schemeClr val="bg1"/>
                </a:solidFill>
                <a:latin typeface="Goudy Old Style" charset="0"/>
                <a:ea typeface="Goudy Old Style" charset="0"/>
                <a:cs typeface="Goudy Old Style" charset="0"/>
              </a:rPr>
            </a:br>
            <a:r>
              <a:rPr lang="en-US" sz="2000" i="1" dirty="0">
                <a:solidFill>
                  <a:schemeClr val="bg1"/>
                </a:solidFill>
                <a:latin typeface="Goudy Old Style" charset="0"/>
                <a:ea typeface="Goudy Old Style" charset="0"/>
                <a:cs typeface="Goudy Old Style" charset="0"/>
              </a:rPr>
              <a:t>The Silver Chair (1953) </a:t>
            </a:r>
            <a:br>
              <a:rPr lang="en-US" sz="2000" i="1" dirty="0">
                <a:solidFill>
                  <a:schemeClr val="bg1"/>
                </a:solidFill>
                <a:latin typeface="Goudy Old Style" charset="0"/>
                <a:ea typeface="Goudy Old Style" charset="0"/>
                <a:cs typeface="Goudy Old Style" charset="0"/>
              </a:rPr>
            </a:br>
            <a:r>
              <a:rPr lang="en-US" sz="2000" i="1" dirty="0">
                <a:solidFill>
                  <a:schemeClr val="bg1"/>
                </a:solidFill>
                <a:latin typeface="Goudy Old Style" charset="0"/>
                <a:ea typeface="Goudy Old Style" charset="0"/>
                <a:cs typeface="Goudy Old Style" charset="0"/>
              </a:rPr>
              <a:t>The Horse and His Boy (1954) </a:t>
            </a:r>
            <a:br>
              <a:rPr lang="en-US" sz="2000" i="1" dirty="0">
                <a:solidFill>
                  <a:schemeClr val="bg1"/>
                </a:solidFill>
                <a:latin typeface="Goudy Old Style" charset="0"/>
                <a:ea typeface="Goudy Old Style" charset="0"/>
                <a:cs typeface="Goudy Old Style" charset="0"/>
              </a:rPr>
            </a:br>
            <a:r>
              <a:rPr lang="en-US" sz="2000" i="1" dirty="0">
                <a:solidFill>
                  <a:schemeClr val="bg1"/>
                </a:solidFill>
                <a:latin typeface="Goudy Old Style" charset="0"/>
                <a:ea typeface="Goudy Old Style" charset="0"/>
                <a:cs typeface="Goudy Old Style" charset="0"/>
              </a:rPr>
              <a:t>The Magician's Nephew (1955) </a:t>
            </a:r>
            <a:br>
              <a:rPr lang="en-US" sz="2000" i="1" dirty="0">
                <a:solidFill>
                  <a:schemeClr val="bg1"/>
                </a:solidFill>
                <a:latin typeface="Goudy Old Style" charset="0"/>
                <a:ea typeface="Goudy Old Style" charset="0"/>
                <a:cs typeface="Goudy Old Style" charset="0"/>
              </a:rPr>
            </a:br>
            <a:r>
              <a:rPr lang="en-US" sz="2000" i="1" dirty="0">
                <a:solidFill>
                  <a:schemeClr val="bg1"/>
                </a:solidFill>
                <a:latin typeface="Goudy Old Style" charset="0"/>
                <a:ea typeface="Goudy Old Style" charset="0"/>
                <a:cs typeface="Goudy Old Style" charset="0"/>
              </a:rPr>
              <a:t>The Last Battle (1956)</a:t>
            </a:r>
            <a:br>
              <a:rPr lang="en-US" sz="2000" i="1" dirty="0">
                <a:solidFill>
                  <a:schemeClr val="bg1"/>
                </a:solidFill>
                <a:latin typeface="Goudy Old Style" charset="0"/>
                <a:ea typeface="Goudy Old Style" charset="0"/>
                <a:cs typeface="Goudy Old Style" charset="0"/>
              </a:rPr>
            </a:br>
            <a:endParaRPr lang="en-US" sz="2200" b="1" dirty="0">
              <a:solidFill>
                <a:schemeClr val="bg1"/>
              </a:solidFill>
              <a:latin typeface="Goudy Old Style" panose="02020502050305020303" pitchFamily="18" charset="77"/>
            </a:endParaRPr>
          </a:p>
          <a:p>
            <a:pPr marL="0" marR="0" algn="l">
              <a:spcBef>
                <a:spcPts val="0"/>
              </a:spcBef>
              <a:spcAft>
                <a:spcPts val="0"/>
              </a:spcAft>
            </a:pPr>
            <a:endParaRPr lang="en-US" sz="19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843A0589-5BED-C822-D74E-036BEB2CD986}"/>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74039ABF-3B51-3773-4B6E-B9FCB285E57A}"/>
              </a:ext>
            </a:extLst>
          </p:cNvPr>
          <p:cNvPicPr>
            <a:picLocks noChangeAspect="1"/>
          </p:cNvPicPr>
          <p:nvPr/>
        </p:nvPicPr>
        <p:blipFill>
          <a:blip r:embed="rId2"/>
          <a:stretch>
            <a:fillRect/>
          </a:stretch>
        </p:blipFill>
        <p:spPr>
          <a:xfrm>
            <a:off x="10784585" y="2065867"/>
            <a:ext cx="1407413" cy="2693169"/>
          </a:xfrm>
          <a:prstGeom prst="rect">
            <a:avLst/>
          </a:prstGeom>
        </p:spPr>
      </p:pic>
    </p:spTree>
    <p:extLst>
      <p:ext uri="{BB962C8B-B14F-4D97-AF65-F5344CB8AC3E}">
        <p14:creationId xmlns:p14="http://schemas.microsoft.com/office/powerpoint/2010/main" val="3097847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453E24-10EF-84D8-3AA9-4D7A8C0CAB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C45169-77CB-9DF0-5482-4CA79E58CE9B}"/>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21AB4FA1-101D-EE14-FF4E-B147C02AD044}"/>
              </a:ext>
            </a:extLst>
          </p:cNvPr>
          <p:cNvSpPr>
            <a:spLocks noGrp="1"/>
          </p:cNvSpPr>
          <p:nvPr>
            <p:ph type="subTitle" idx="1"/>
          </p:nvPr>
        </p:nvSpPr>
        <p:spPr>
          <a:xfrm>
            <a:off x="0" y="-1"/>
            <a:ext cx="10784586" cy="6835139"/>
          </a:xfrm>
        </p:spPr>
        <p:txBody>
          <a:bodyPr>
            <a:normAutofit/>
          </a:bodyPr>
          <a:lstStyle/>
          <a:p>
            <a:pPr algn="l"/>
            <a:endParaRPr lang="en-US" sz="800" b="1" dirty="0">
              <a:solidFill>
                <a:schemeClr val="bg1"/>
              </a:solidFill>
              <a:latin typeface="Goudy Old Style" charset="0"/>
              <a:ea typeface="Goudy Old Style" charset="0"/>
              <a:cs typeface="Goudy Old Style" charset="0"/>
            </a:endParaRPr>
          </a:p>
          <a:p>
            <a:pPr marL="0" marR="0" algn="l">
              <a:spcBef>
                <a:spcPts val="0"/>
              </a:spcBef>
              <a:spcAft>
                <a:spcPts val="0"/>
              </a:spcAft>
            </a:pPr>
            <a:r>
              <a:rPr lang="en-US" sz="2300" b="1" dirty="0">
                <a:solidFill>
                  <a:schemeClr val="bg1"/>
                </a:solidFill>
                <a:latin typeface="Goudy Old Style" panose="02020502050305020303" pitchFamily="18" charset="77"/>
              </a:rPr>
              <a:t>Some Quotations to Whet Your Appetite</a:t>
            </a:r>
          </a:p>
          <a:p>
            <a:pPr marL="0" marR="0" algn="l">
              <a:spcBef>
                <a:spcPts val="0"/>
              </a:spcBef>
              <a:spcAft>
                <a:spcPts val="0"/>
              </a:spcAft>
            </a:pPr>
            <a:endParaRPr lang="en-US" sz="2300" dirty="0">
              <a:solidFill>
                <a:schemeClr val="bg1"/>
              </a:solidFill>
              <a:latin typeface="Goudy Old Style" panose="02020502050305020303" pitchFamily="18" charset="77"/>
            </a:endParaRPr>
          </a:p>
          <a:p>
            <a:pPr marL="0" marR="0" algn="l">
              <a:spcBef>
                <a:spcPts val="0"/>
              </a:spcBef>
              <a:spcAft>
                <a:spcPts val="0"/>
              </a:spcAft>
            </a:pPr>
            <a:r>
              <a:rPr lang="en-US" sz="2200" b="0" i="0" dirty="0">
                <a:solidFill>
                  <a:schemeClr val="bg1"/>
                </a:solidFill>
                <a:effectLst/>
                <a:latin typeface="Goudy Old Style" panose="02020502050305020303" pitchFamily="18" charset="77"/>
              </a:rPr>
              <a:t>“You come of the Lord Adam and the Lady Eve,” said Aslan. “And that is both </a:t>
            </a:r>
            <a:r>
              <a:rPr lang="en-US" sz="2200" b="0" i="0" dirty="0" err="1">
                <a:solidFill>
                  <a:schemeClr val="bg1"/>
                </a:solidFill>
                <a:effectLst/>
                <a:latin typeface="Goudy Old Style" panose="02020502050305020303" pitchFamily="18" charset="77"/>
              </a:rPr>
              <a:t>honour</a:t>
            </a:r>
            <a:r>
              <a:rPr lang="en-US" sz="2200" b="0" i="0" dirty="0">
                <a:solidFill>
                  <a:schemeClr val="bg1"/>
                </a:solidFill>
                <a:effectLst/>
                <a:latin typeface="Goudy Old Style" panose="02020502050305020303" pitchFamily="18" charset="77"/>
              </a:rPr>
              <a:t> enough to erect the head of the poorest beggar, and shame enough to bow the shoulders of the greatest emperor on earth. Be content.”</a:t>
            </a:r>
          </a:p>
          <a:p>
            <a:pPr marL="0" marR="0" algn="l">
              <a:spcBef>
                <a:spcPts val="0"/>
              </a:spcBef>
              <a:spcAft>
                <a:spcPts val="0"/>
              </a:spcAft>
            </a:pPr>
            <a:endParaRPr lang="en-US" sz="2200" dirty="0">
              <a:solidFill>
                <a:schemeClr val="bg1"/>
              </a:solidFill>
              <a:latin typeface="Goudy Old Style" panose="02020502050305020303" pitchFamily="18" charset="77"/>
            </a:endParaRPr>
          </a:p>
          <a:p>
            <a:pPr marL="0" marR="0" algn="l">
              <a:spcBef>
                <a:spcPts val="0"/>
              </a:spcBef>
              <a:spcAft>
                <a:spcPts val="0"/>
              </a:spcAft>
            </a:pPr>
            <a:r>
              <a:rPr lang="en-US" sz="2200" b="0" i="0" dirty="0">
                <a:solidFill>
                  <a:schemeClr val="bg1"/>
                </a:solidFill>
                <a:effectLst/>
                <a:latin typeface="Goudy Old Style" panose="02020502050305020303" pitchFamily="18" charset="77"/>
              </a:rPr>
              <a:t>“You have listened to fears, Child,' said Aslan. 'Come, let me breathe on you. Forget them. Are you brave again?”</a:t>
            </a:r>
          </a:p>
          <a:p>
            <a:pPr marL="0" marR="0" algn="l">
              <a:spcBef>
                <a:spcPts val="0"/>
              </a:spcBef>
              <a:spcAft>
                <a:spcPts val="0"/>
              </a:spcAft>
            </a:pPr>
            <a:endParaRPr lang="en-US" sz="2200" dirty="0">
              <a:solidFill>
                <a:schemeClr val="bg1"/>
              </a:solidFill>
              <a:latin typeface="Goudy Old Style" panose="02020502050305020303" pitchFamily="18" charset="77"/>
            </a:endParaRPr>
          </a:p>
          <a:p>
            <a:pPr marL="0" marR="0" algn="l">
              <a:spcBef>
                <a:spcPts val="0"/>
              </a:spcBef>
              <a:spcAft>
                <a:spcPts val="0"/>
              </a:spcAft>
            </a:pPr>
            <a:r>
              <a:rPr lang="en-US" sz="2200" b="0" i="0" dirty="0">
                <a:solidFill>
                  <a:schemeClr val="bg1"/>
                </a:solidFill>
                <a:effectLst/>
                <a:latin typeface="Goudy Old Style" panose="02020502050305020303" pitchFamily="18" charset="77"/>
              </a:rPr>
              <a:t>“Wouldn’t it be dreadful if some day in our own world, at home, men started going wild inside, like the animals here, and still looked like men, so that you’d never know which were which?”</a:t>
            </a:r>
          </a:p>
          <a:p>
            <a:pPr marL="0" marR="0" algn="l">
              <a:spcBef>
                <a:spcPts val="0"/>
              </a:spcBef>
              <a:spcAft>
                <a:spcPts val="0"/>
              </a:spcAft>
            </a:pPr>
            <a:endParaRPr lang="en-US" sz="2200" dirty="0">
              <a:solidFill>
                <a:schemeClr val="bg1"/>
              </a:solidFill>
              <a:latin typeface="Goudy Old Style" panose="02020502050305020303" pitchFamily="18" charset="77"/>
            </a:endParaRPr>
          </a:p>
          <a:p>
            <a:pPr algn="l" fontAlgn="base"/>
            <a:r>
              <a:rPr lang="en-US" sz="2200" b="0" dirty="0">
                <a:solidFill>
                  <a:schemeClr val="bg1"/>
                </a:solidFill>
                <a:effectLst/>
                <a:latin typeface="Goudy Old Style" panose="02020502050305020303" pitchFamily="18" charset="77"/>
              </a:rPr>
              <a:t>“Welcome, Prince,’ said Aslan. ‘Do you feel yourself sufficient to take up the Kingship of Narnia?’ ‘I – I don’t think I do, Sir,’ said Caspian. ‘I am only a kid.’ Good,’ said Aslan. ‘If you had felt yourself sufficient, it would have been proof that you were not.”</a:t>
            </a:r>
          </a:p>
          <a:p>
            <a:pPr marL="0" marR="0" algn="l">
              <a:spcBef>
                <a:spcPts val="0"/>
              </a:spcBef>
              <a:spcAft>
                <a:spcPts val="0"/>
              </a:spcAft>
            </a:pPr>
            <a:endParaRPr lang="en-US" sz="2200" dirty="0">
              <a:solidFill>
                <a:schemeClr val="bg1"/>
              </a:solidFill>
              <a:latin typeface="Goudy Old Style" panose="02020502050305020303" pitchFamily="18" charset="77"/>
            </a:endParaRPr>
          </a:p>
          <a:p>
            <a:pPr marL="0" marR="0" algn="l">
              <a:spcBef>
                <a:spcPts val="0"/>
              </a:spcBef>
              <a:spcAft>
                <a:spcPts val="0"/>
              </a:spcAft>
            </a:pPr>
            <a:r>
              <a:rPr lang="en-US" sz="2200" b="0" i="0" dirty="0">
                <a:solidFill>
                  <a:schemeClr val="bg1"/>
                </a:solidFill>
                <a:effectLst/>
                <a:latin typeface="Goudy Old Style" panose="02020502050305020303" pitchFamily="18" charset="77"/>
              </a:rPr>
              <a:t>“Aslan" said Lucy "you're bigger".</a:t>
            </a:r>
            <a:br>
              <a:rPr lang="en-US" sz="2200" dirty="0">
                <a:solidFill>
                  <a:schemeClr val="bg1"/>
                </a:solidFill>
                <a:latin typeface="Goudy Old Style" panose="02020502050305020303" pitchFamily="18" charset="77"/>
              </a:rPr>
            </a:br>
            <a:r>
              <a:rPr lang="en-US" sz="2200" b="0" i="0" dirty="0">
                <a:solidFill>
                  <a:schemeClr val="bg1"/>
                </a:solidFill>
                <a:effectLst/>
                <a:latin typeface="Goudy Old Style" panose="02020502050305020303" pitchFamily="18" charset="77"/>
              </a:rPr>
              <a:t>"That is because you are older, little one" answered he.</a:t>
            </a:r>
            <a:br>
              <a:rPr lang="en-US" sz="2200" dirty="0">
                <a:solidFill>
                  <a:schemeClr val="bg1"/>
                </a:solidFill>
                <a:latin typeface="Goudy Old Style" panose="02020502050305020303" pitchFamily="18" charset="77"/>
              </a:rPr>
            </a:br>
            <a:r>
              <a:rPr lang="en-US" sz="2200" b="0" i="0" dirty="0">
                <a:solidFill>
                  <a:schemeClr val="bg1"/>
                </a:solidFill>
                <a:effectLst/>
                <a:latin typeface="Goudy Old Style" panose="02020502050305020303" pitchFamily="18" charset="77"/>
              </a:rPr>
              <a:t>"Not because you are?"</a:t>
            </a:r>
            <a:br>
              <a:rPr lang="en-US" sz="2200" dirty="0">
                <a:solidFill>
                  <a:schemeClr val="bg1"/>
                </a:solidFill>
                <a:latin typeface="Goudy Old Style" panose="02020502050305020303" pitchFamily="18" charset="77"/>
              </a:rPr>
            </a:br>
            <a:r>
              <a:rPr lang="en-US" sz="2200" b="0" i="0" dirty="0">
                <a:solidFill>
                  <a:schemeClr val="bg1"/>
                </a:solidFill>
                <a:effectLst/>
                <a:latin typeface="Goudy Old Style" panose="02020502050305020303" pitchFamily="18" charset="77"/>
              </a:rPr>
              <a:t>"I am not. But every year you grow, you will find me bigger.”</a:t>
            </a:r>
            <a:br>
              <a:rPr lang="en-US" sz="2200" dirty="0">
                <a:solidFill>
                  <a:schemeClr val="bg1"/>
                </a:solidFill>
                <a:latin typeface="Goudy Old Style" panose="02020502050305020303" pitchFamily="18" charset="77"/>
              </a:rPr>
            </a:br>
            <a:endParaRPr lang="en-US" sz="22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5381ECB7-C4B9-D28F-733D-162D9C6AA95F}"/>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739DE3ED-151C-347D-31EE-0691A5D464BC}"/>
              </a:ext>
            </a:extLst>
          </p:cNvPr>
          <p:cNvPicPr>
            <a:picLocks noChangeAspect="1"/>
          </p:cNvPicPr>
          <p:nvPr/>
        </p:nvPicPr>
        <p:blipFill>
          <a:blip r:embed="rId2"/>
          <a:stretch>
            <a:fillRect/>
          </a:stretch>
        </p:blipFill>
        <p:spPr>
          <a:xfrm>
            <a:off x="10784585" y="2336800"/>
            <a:ext cx="1407413" cy="2422236"/>
          </a:xfrm>
          <a:prstGeom prst="rect">
            <a:avLst/>
          </a:prstGeom>
        </p:spPr>
      </p:pic>
    </p:spTree>
    <p:extLst>
      <p:ext uri="{BB962C8B-B14F-4D97-AF65-F5344CB8AC3E}">
        <p14:creationId xmlns:p14="http://schemas.microsoft.com/office/powerpoint/2010/main" val="3463688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A64C21E-C16F-E4D0-3DE0-B34880B6EC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4EF488-150E-6CC5-25F8-83253415752E}"/>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7B598C39-49CB-F103-F332-AEADCAE95E25}"/>
              </a:ext>
            </a:extLst>
          </p:cNvPr>
          <p:cNvSpPr>
            <a:spLocks noGrp="1"/>
          </p:cNvSpPr>
          <p:nvPr>
            <p:ph type="subTitle" idx="1"/>
          </p:nvPr>
        </p:nvSpPr>
        <p:spPr>
          <a:xfrm>
            <a:off x="0" y="-1"/>
            <a:ext cx="10784586" cy="6835139"/>
          </a:xfrm>
        </p:spPr>
        <p:txBody>
          <a:bodyPr>
            <a:normAutofit fontScale="70000" lnSpcReduction="20000"/>
          </a:bodyPr>
          <a:lstStyle/>
          <a:p>
            <a:pPr algn="l"/>
            <a:endParaRPr lang="en-US" sz="800" b="1" dirty="0">
              <a:solidFill>
                <a:schemeClr val="bg1"/>
              </a:solidFill>
              <a:latin typeface="Goudy Old Style" charset="0"/>
              <a:ea typeface="Goudy Old Style" charset="0"/>
              <a:cs typeface="Goudy Old Style" charset="0"/>
            </a:endParaRPr>
          </a:p>
          <a:p>
            <a:r>
              <a:rPr lang="en-US" sz="3800" b="1" dirty="0">
                <a:solidFill>
                  <a:schemeClr val="bg1"/>
                </a:solidFill>
                <a:effectLst/>
                <a:latin typeface="Goudy Old Style" panose="02020502050305020303" pitchFamily="18" charset="77"/>
              </a:rPr>
              <a:t>HE WHO WOULD VALIANT BE</a:t>
            </a:r>
          </a:p>
          <a:p>
            <a:endParaRPr lang="en-US" sz="3800" b="1" dirty="0">
              <a:solidFill>
                <a:schemeClr val="bg1"/>
              </a:solidFill>
              <a:effectLst/>
              <a:latin typeface="Goudy Old Style" panose="02020502050305020303" pitchFamily="18" charset="77"/>
            </a:endParaRPr>
          </a:p>
          <a:p>
            <a:pPr rtl="0"/>
            <a:r>
              <a:rPr lang="en-US" sz="3800" b="1" i="0" dirty="0">
                <a:solidFill>
                  <a:schemeClr val="bg1"/>
                </a:solidFill>
                <a:effectLst/>
                <a:latin typeface="Goudy Old Style" panose="02020502050305020303" pitchFamily="18" charset="77"/>
              </a:rPr>
              <a:t>He who would val­iant be ’</a:t>
            </a:r>
            <a:r>
              <a:rPr lang="en-US" sz="3800" b="1" i="0" dirty="0" err="1">
                <a:solidFill>
                  <a:schemeClr val="bg1"/>
                </a:solidFill>
                <a:effectLst/>
                <a:latin typeface="Goudy Old Style" panose="02020502050305020303" pitchFamily="18" charset="77"/>
              </a:rPr>
              <a:t>gainst</a:t>
            </a:r>
            <a:r>
              <a:rPr lang="en-US" sz="3800" b="1" i="0" dirty="0">
                <a:solidFill>
                  <a:schemeClr val="bg1"/>
                </a:solidFill>
                <a:effectLst/>
                <a:latin typeface="Goudy Old Style" panose="02020502050305020303" pitchFamily="18" charset="77"/>
              </a:rPr>
              <a:t> all dis­as­ter,</a:t>
            </a:r>
            <a:br>
              <a:rPr lang="en-US" sz="3800" b="1" i="0" dirty="0">
                <a:solidFill>
                  <a:schemeClr val="bg1"/>
                </a:solidFill>
                <a:effectLst/>
                <a:latin typeface="Goudy Old Style" panose="02020502050305020303" pitchFamily="18" charset="77"/>
              </a:rPr>
            </a:br>
            <a:r>
              <a:rPr lang="en-US" sz="3800" b="1" i="0" dirty="0">
                <a:solidFill>
                  <a:schemeClr val="bg1"/>
                </a:solidFill>
                <a:effectLst/>
                <a:latin typeface="Goudy Old Style" panose="02020502050305020303" pitchFamily="18" charset="77"/>
              </a:rPr>
              <a:t>Let him in con­stan­cy fol­low the Mas­ter.</a:t>
            </a:r>
            <a:br>
              <a:rPr lang="en-US" sz="3800" b="1" i="0" dirty="0">
                <a:solidFill>
                  <a:schemeClr val="bg1"/>
                </a:solidFill>
                <a:effectLst/>
                <a:latin typeface="Goudy Old Style" panose="02020502050305020303" pitchFamily="18" charset="77"/>
              </a:rPr>
            </a:br>
            <a:r>
              <a:rPr lang="en-US" sz="3800" b="1" i="0" dirty="0">
                <a:solidFill>
                  <a:schemeClr val="bg1"/>
                </a:solidFill>
                <a:effectLst/>
                <a:latin typeface="Goudy Old Style" panose="02020502050305020303" pitchFamily="18" charset="77"/>
              </a:rPr>
              <a:t>There’s no dis­cour­age­ment shall make him once re­lent</a:t>
            </a:r>
            <a:br>
              <a:rPr lang="en-US" sz="3800" b="1" i="0" dirty="0">
                <a:solidFill>
                  <a:schemeClr val="bg1"/>
                </a:solidFill>
                <a:effectLst/>
                <a:latin typeface="Goudy Old Style" panose="02020502050305020303" pitchFamily="18" charset="77"/>
              </a:rPr>
            </a:br>
            <a:r>
              <a:rPr lang="en-US" sz="3800" b="1" i="0" dirty="0">
                <a:solidFill>
                  <a:schemeClr val="bg1"/>
                </a:solidFill>
                <a:effectLst/>
                <a:latin typeface="Goudy Old Style" panose="02020502050305020303" pitchFamily="18" charset="77"/>
              </a:rPr>
              <a:t>His first avowed intent to be a pil­grim.</a:t>
            </a:r>
          </a:p>
          <a:p>
            <a:pPr rtl="0"/>
            <a:r>
              <a:rPr lang="en-US" sz="3800" b="1" i="0" dirty="0">
                <a:solidFill>
                  <a:schemeClr val="bg1"/>
                </a:solidFill>
                <a:effectLst/>
                <a:latin typeface="Goudy Old Style" panose="02020502050305020303" pitchFamily="18" charset="77"/>
              </a:rPr>
              <a:t>Who so be­set him round with dis­mal sto­ries</a:t>
            </a:r>
            <a:br>
              <a:rPr lang="en-US" sz="3800" b="1" i="0" dirty="0">
                <a:solidFill>
                  <a:schemeClr val="bg1"/>
                </a:solidFill>
                <a:effectLst/>
                <a:latin typeface="Goudy Old Style" panose="02020502050305020303" pitchFamily="18" charset="77"/>
              </a:rPr>
            </a:br>
            <a:r>
              <a:rPr lang="en-US" sz="3800" b="1" i="0" dirty="0">
                <a:solidFill>
                  <a:schemeClr val="bg1"/>
                </a:solidFill>
                <a:effectLst/>
                <a:latin typeface="Goudy Old Style" panose="02020502050305020303" pitchFamily="18" charset="77"/>
              </a:rPr>
              <a:t>Do but them­selves con­found—his strength the more is.</a:t>
            </a:r>
            <a:br>
              <a:rPr lang="en-US" sz="3800" b="1" i="0" dirty="0">
                <a:solidFill>
                  <a:schemeClr val="bg1"/>
                </a:solidFill>
                <a:effectLst/>
                <a:latin typeface="Goudy Old Style" panose="02020502050305020303" pitchFamily="18" charset="77"/>
              </a:rPr>
            </a:br>
            <a:r>
              <a:rPr lang="en-US" sz="3800" b="1" i="0" dirty="0">
                <a:solidFill>
                  <a:schemeClr val="bg1"/>
                </a:solidFill>
                <a:effectLst/>
                <a:latin typeface="Goudy Old Style" panose="02020502050305020303" pitchFamily="18" charset="77"/>
              </a:rPr>
              <a:t>No foes shall stay his might; though he with gi­ants fight,</a:t>
            </a:r>
            <a:br>
              <a:rPr lang="en-US" sz="3800" b="1" i="0" dirty="0">
                <a:solidFill>
                  <a:schemeClr val="bg1"/>
                </a:solidFill>
                <a:effectLst/>
                <a:latin typeface="Goudy Old Style" panose="02020502050305020303" pitchFamily="18" charset="77"/>
              </a:rPr>
            </a:br>
            <a:r>
              <a:rPr lang="en-US" sz="3800" b="1" i="0" dirty="0">
                <a:solidFill>
                  <a:schemeClr val="bg1"/>
                </a:solidFill>
                <a:effectLst/>
                <a:latin typeface="Goudy Old Style" panose="02020502050305020303" pitchFamily="18" charset="77"/>
              </a:rPr>
              <a:t>He will make good his right to be a pil­grim.</a:t>
            </a:r>
          </a:p>
          <a:p>
            <a:pPr rtl="0"/>
            <a:r>
              <a:rPr lang="en-US" sz="3800" b="1" i="0" dirty="0">
                <a:solidFill>
                  <a:schemeClr val="bg1"/>
                </a:solidFill>
                <a:effectLst/>
                <a:latin typeface="Goudy Old Style" panose="02020502050305020303" pitchFamily="18" charset="77"/>
              </a:rPr>
              <a:t>Since, Lord, Thou dost de­fend us with Thy Spir­it,</a:t>
            </a:r>
            <a:br>
              <a:rPr lang="en-US" sz="3800" b="1" i="0" dirty="0">
                <a:solidFill>
                  <a:schemeClr val="bg1"/>
                </a:solidFill>
                <a:effectLst/>
                <a:latin typeface="Goudy Old Style" panose="02020502050305020303" pitchFamily="18" charset="77"/>
              </a:rPr>
            </a:br>
            <a:r>
              <a:rPr lang="en-US" sz="3800" b="1" i="0" dirty="0">
                <a:solidFill>
                  <a:schemeClr val="bg1"/>
                </a:solidFill>
                <a:effectLst/>
                <a:latin typeface="Goudy Old Style" panose="02020502050305020303" pitchFamily="18" charset="77"/>
              </a:rPr>
              <a:t>We know we at the end, shall life in­herit.</a:t>
            </a:r>
            <a:br>
              <a:rPr lang="en-US" sz="3800" b="1" i="0" dirty="0">
                <a:solidFill>
                  <a:schemeClr val="bg1"/>
                </a:solidFill>
                <a:effectLst/>
                <a:latin typeface="Goudy Old Style" panose="02020502050305020303" pitchFamily="18" charset="77"/>
              </a:rPr>
            </a:br>
            <a:r>
              <a:rPr lang="en-US" sz="3800" b="1" i="0" dirty="0">
                <a:solidFill>
                  <a:schemeClr val="bg1"/>
                </a:solidFill>
                <a:effectLst/>
                <a:latin typeface="Goudy Old Style" panose="02020502050305020303" pitchFamily="18" charset="77"/>
              </a:rPr>
              <a:t>Then fan­cies flee away! I’ll fear not what men say,</a:t>
            </a:r>
            <a:br>
              <a:rPr lang="en-US" sz="3800" b="1" i="0" dirty="0">
                <a:solidFill>
                  <a:schemeClr val="bg1"/>
                </a:solidFill>
                <a:effectLst/>
                <a:latin typeface="Goudy Old Style" panose="02020502050305020303" pitchFamily="18" charset="77"/>
              </a:rPr>
            </a:br>
            <a:r>
              <a:rPr lang="en-US" sz="3800" b="1" i="0" dirty="0">
                <a:solidFill>
                  <a:schemeClr val="bg1"/>
                </a:solidFill>
                <a:effectLst/>
                <a:latin typeface="Goudy Old Style" panose="02020502050305020303" pitchFamily="18" charset="77"/>
              </a:rPr>
              <a:t>I’ll la­bor night and day to be a pil­grim.</a:t>
            </a:r>
          </a:p>
          <a:p>
            <a:pPr rtl="0"/>
            <a:endParaRPr lang="en-US" sz="2200" i="1" dirty="0">
              <a:solidFill>
                <a:schemeClr val="bg1"/>
              </a:solidFill>
              <a:effectLst/>
            </a:endParaRPr>
          </a:p>
          <a:p>
            <a:pPr rtl="0"/>
            <a:r>
              <a:rPr lang="en-US" sz="2200" i="1" dirty="0">
                <a:solidFill>
                  <a:schemeClr val="bg1"/>
                </a:solidFill>
                <a:effectLst/>
              </a:rPr>
              <a:t>Text: John Bunyan</a:t>
            </a:r>
          </a:p>
          <a:p>
            <a:pPr rtl="0"/>
            <a:r>
              <a:rPr lang="en-US" sz="2200" i="1" dirty="0">
                <a:solidFill>
                  <a:schemeClr val="bg1"/>
                </a:solidFill>
                <a:effectLst/>
              </a:rPr>
              <a:t>Music: Monks Gate, traditional </a:t>
            </a:r>
            <a:r>
              <a:rPr lang="en-US" sz="2200" i="1" dirty="0" err="1">
                <a:solidFill>
                  <a:schemeClr val="bg1"/>
                </a:solidFill>
                <a:effectLst/>
              </a:rPr>
              <a:t>Susssex</a:t>
            </a:r>
            <a:r>
              <a:rPr lang="en-US" sz="2200" i="1" dirty="0">
                <a:solidFill>
                  <a:schemeClr val="bg1"/>
                </a:solidFill>
                <a:effectLst/>
              </a:rPr>
              <a:t> tune</a:t>
            </a:r>
          </a:p>
          <a:p>
            <a:pPr rtl="0"/>
            <a:r>
              <a:rPr lang="en-US" sz="2200" i="1" dirty="0">
                <a:solidFill>
                  <a:schemeClr val="bg1"/>
                </a:solidFill>
              </a:rPr>
              <a:t>Arranged by Ralph Vaughan Williams, 1904</a:t>
            </a:r>
            <a:endParaRPr lang="en-US" sz="2200" i="1" dirty="0">
              <a:solidFill>
                <a:schemeClr val="bg1"/>
              </a:solidFill>
              <a:effectLst/>
            </a:endParaRPr>
          </a:p>
          <a:p>
            <a:br>
              <a:rPr lang="en-US" sz="2200" b="1" dirty="0">
                <a:solidFill>
                  <a:schemeClr val="bg1"/>
                </a:solidFill>
                <a:latin typeface="Goudy Old Style" panose="02020502050305020303" pitchFamily="18" charset="77"/>
              </a:rPr>
            </a:br>
            <a:endParaRPr lang="en-US" sz="22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7313F6A1-3CC8-A116-2005-C21CBFD42D87}"/>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0766216F-B0D3-1B7F-5D48-FABA26C961C4}"/>
              </a:ext>
            </a:extLst>
          </p:cNvPr>
          <p:cNvPicPr>
            <a:picLocks noChangeAspect="1"/>
          </p:cNvPicPr>
          <p:nvPr/>
        </p:nvPicPr>
        <p:blipFill>
          <a:blip r:embed="rId2"/>
          <a:stretch>
            <a:fillRect/>
          </a:stretch>
        </p:blipFill>
        <p:spPr>
          <a:xfrm>
            <a:off x="10784585" y="2099733"/>
            <a:ext cx="1407413" cy="2659303"/>
          </a:xfrm>
          <a:prstGeom prst="rect">
            <a:avLst/>
          </a:prstGeom>
        </p:spPr>
      </p:pic>
    </p:spTree>
    <p:extLst>
      <p:ext uri="{BB962C8B-B14F-4D97-AF65-F5344CB8AC3E}">
        <p14:creationId xmlns:p14="http://schemas.microsoft.com/office/powerpoint/2010/main" val="536135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07EB8FE-D63E-61E2-A0B0-BFC4039D70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F433ED-55A6-CF80-96E0-A787819E3D9D}"/>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2E61F61D-DB43-7097-25A4-FAA8628E08E5}"/>
              </a:ext>
            </a:extLst>
          </p:cNvPr>
          <p:cNvSpPr>
            <a:spLocks noGrp="1"/>
          </p:cNvSpPr>
          <p:nvPr>
            <p:ph type="subTitle" idx="1"/>
          </p:nvPr>
        </p:nvSpPr>
        <p:spPr>
          <a:xfrm>
            <a:off x="0" y="-1"/>
            <a:ext cx="10537371" cy="6835139"/>
          </a:xfrm>
        </p:spPr>
        <p:txBody>
          <a:bodyPr>
            <a:normAutofit fontScale="25000" lnSpcReduction="20000"/>
          </a:bodyPr>
          <a:lstStyle/>
          <a:p>
            <a:pPr algn="l"/>
            <a:r>
              <a:rPr lang="en-US" sz="9600" b="1" dirty="0">
                <a:latin typeface="Goudy Old Style" charset="0"/>
                <a:ea typeface="Goudy Old Style" charset="0"/>
                <a:cs typeface="Goudy Old Style" charset="0"/>
              </a:rPr>
              <a:t>How to approach this class:</a:t>
            </a:r>
            <a:br>
              <a:rPr lang="en-US" sz="9600" b="1" dirty="0">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How to approach this class:</a:t>
            </a:r>
          </a:p>
          <a:p>
            <a:pPr algn="l"/>
            <a:r>
              <a:rPr lang="en-US" sz="9600" b="1" dirty="0">
                <a:solidFill>
                  <a:schemeClr val="bg1"/>
                </a:solidFill>
                <a:latin typeface="Goudy Old Style" charset="0"/>
                <a:ea typeface="Goudy Old Style" charset="0"/>
                <a:cs typeface="Goudy Old Style" charset="0"/>
              </a:rPr>
              <a:t>--On the beach</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--Snorkeling</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--Scuba diving</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--Email list/QR code</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How to read this book:</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--Try reading aloud and slowly, looking for layers of meaning</a:t>
            </a:r>
          </a:p>
          <a:p>
            <a:pPr algn="l"/>
            <a:r>
              <a:rPr lang="en-US" sz="9600" b="1" dirty="0">
                <a:solidFill>
                  <a:schemeClr val="bg1"/>
                </a:solidFill>
                <a:latin typeface="Goudy Old Style" charset="0"/>
                <a:ea typeface="Goudy Old Style" charset="0"/>
                <a:cs typeface="Goudy Old Style" charset="0"/>
              </a:rPr>
              <a:t>--Look for themes/underline and highlight passages that resonate with you</a:t>
            </a:r>
          </a:p>
          <a:p>
            <a:pPr algn="l"/>
            <a:endParaRPr lang="en-US" sz="9600" b="1" dirty="0">
              <a:solidFill>
                <a:schemeClr val="bg1"/>
              </a:solidFill>
              <a:latin typeface="Goudy Old Style" charset="0"/>
              <a:ea typeface="Goudy Old Style" charset="0"/>
              <a:cs typeface="Goudy Old Style" charset="0"/>
            </a:endParaRPr>
          </a:p>
          <a:p>
            <a:pPr algn="l"/>
            <a:r>
              <a:rPr lang="en-US" sz="9600" b="1" dirty="0">
                <a:solidFill>
                  <a:schemeClr val="bg1"/>
                </a:solidFill>
                <a:latin typeface="Goudy Old Style" charset="0"/>
                <a:ea typeface="Goudy Old Style" charset="0"/>
                <a:cs typeface="Goudy Old Style" charset="0"/>
              </a:rPr>
              <a:t>What we’ll be doing:</a:t>
            </a:r>
          </a:p>
          <a:p>
            <a:pPr algn="l"/>
            <a:endParaRPr lang="en-US" sz="9600" b="1" dirty="0">
              <a:solidFill>
                <a:schemeClr val="bg1"/>
              </a:solidFill>
              <a:latin typeface="Goudy Old Style" charset="0"/>
              <a:ea typeface="Goudy Old Style" charset="0"/>
              <a:cs typeface="Goudy Old Style" charset="0"/>
            </a:endParaRPr>
          </a:p>
          <a:p>
            <a:pPr algn="l"/>
            <a:r>
              <a:rPr lang="en-US" sz="9600" b="1" dirty="0">
                <a:solidFill>
                  <a:schemeClr val="bg1"/>
                </a:solidFill>
                <a:latin typeface="Goudy Old Style" charset="0"/>
                <a:ea typeface="Goudy Old Style" charset="0"/>
                <a:cs typeface="Goudy Old Style" charset="0"/>
              </a:rPr>
              <a:t>--Setting the background and context</a:t>
            </a:r>
          </a:p>
          <a:p>
            <a:pPr algn="l"/>
            <a:r>
              <a:rPr lang="en-US" sz="9600" b="1" dirty="0">
                <a:solidFill>
                  <a:schemeClr val="bg1"/>
                </a:solidFill>
                <a:latin typeface="Goudy Old Style" charset="0"/>
                <a:ea typeface="Goudy Old Style" charset="0"/>
                <a:cs typeface="Goudy Old Style" charset="0"/>
              </a:rPr>
              <a:t>--Following the story chapter by chapter</a:t>
            </a:r>
          </a:p>
          <a:p>
            <a:pPr algn="l"/>
            <a:r>
              <a:rPr lang="en-US" sz="9600" b="1" dirty="0">
                <a:solidFill>
                  <a:schemeClr val="bg1"/>
                </a:solidFill>
                <a:latin typeface="Goudy Old Style" charset="0"/>
                <a:ea typeface="Goudy Old Style" charset="0"/>
                <a:cs typeface="Goudy Old Style" charset="0"/>
              </a:rPr>
              <a:t>--Drawing out principles for living with Joy and Purpose </a:t>
            </a:r>
          </a:p>
          <a:p>
            <a:pPr algn="l"/>
            <a:r>
              <a:rPr lang="en-US" sz="9600" b="1" dirty="0">
                <a:solidFill>
                  <a:schemeClr val="bg1"/>
                </a:solidFill>
                <a:latin typeface="Goudy Old Style" charset="0"/>
                <a:ea typeface="Goudy Old Style" charset="0"/>
                <a:cs typeface="Goudy Old Style" charset="0"/>
              </a:rPr>
              <a:t>--Looking at relevant Scripture</a:t>
            </a:r>
            <a:br>
              <a:rPr lang="en-US" sz="9600" b="1" dirty="0">
                <a:solidFill>
                  <a:schemeClr val="bg1"/>
                </a:solidFill>
                <a:latin typeface="Goudy Old Style" charset="0"/>
                <a:ea typeface="Goudy Old Style" charset="0"/>
                <a:cs typeface="Goudy Old Style" charset="0"/>
              </a:rPr>
            </a:br>
            <a:endParaRPr lang="en-US" sz="9600" b="1" i="1" dirty="0">
              <a:solidFill>
                <a:schemeClr val="bg1"/>
              </a:solidFill>
              <a:latin typeface="Goudy Old Style" charset="0"/>
              <a:ea typeface="Goudy Old Style" charset="0"/>
              <a:cs typeface="Goudy Old Style" charset="0"/>
            </a:endParaRPr>
          </a:p>
          <a:p>
            <a:pPr algn="l" fontAlgn="ctr"/>
            <a:endParaRPr lang="en-US" sz="9600" b="1" i="0" dirty="0">
              <a:solidFill>
                <a:schemeClr val="bg1"/>
              </a:solidFill>
              <a:effectLst/>
              <a:latin typeface="Goudy Old Style" panose="02020502050305020303" pitchFamily="18" charset="77"/>
            </a:endParaRPr>
          </a:p>
          <a:p>
            <a:pPr algn="l" fontAlgn="ctr"/>
            <a:endParaRPr lang="en-US" sz="9600" dirty="0">
              <a:solidFill>
                <a:srgbClr val="001D35"/>
              </a:solidFill>
              <a:latin typeface="Goudy Old Style" panose="02020502050305020303" pitchFamily="18" charset="77"/>
            </a:endParaRPr>
          </a:p>
        </p:txBody>
      </p:sp>
      <p:sp>
        <p:nvSpPr>
          <p:cNvPr id="6" name="Rectangle 2">
            <a:extLst>
              <a:ext uri="{FF2B5EF4-FFF2-40B4-BE49-F238E27FC236}">
                <a16:creationId xmlns:a16="http://schemas.microsoft.com/office/drawing/2014/main" id="{4464A53D-6BC0-E49C-CB5D-BA66BBB56A0C}"/>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2D9E94C7-CEC3-E1E7-7242-F316AE0D5BA3}"/>
              </a:ext>
            </a:extLst>
          </p:cNvPr>
          <p:cNvPicPr>
            <a:picLocks noChangeAspect="1"/>
          </p:cNvPicPr>
          <p:nvPr/>
        </p:nvPicPr>
        <p:blipFill>
          <a:blip r:embed="rId2"/>
          <a:stretch>
            <a:fillRect/>
          </a:stretch>
        </p:blipFill>
        <p:spPr>
          <a:xfrm>
            <a:off x="10537371" y="1693332"/>
            <a:ext cx="1654628" cy="2760135"/>
          </a:xfrm>
          <a:prstGeom prst="rect">
            <a:avLst/>
          </a:prstGeom>
        </p:spPr>
      </p:pic>
      <p:pic>
        <p:nvPicPr>
          <p:cNvPr id="5" name="Picture 4" descr="A qr code on a white background&#10;&#10;Description automatically generated">
            <a:extLst>
              <a:ext uri="{FF2B5EF4-FFF2-40B4-BE49-F238E27FC236}">
                <a16:creationId xmlns:a16="http://schemas.microsoft.com/office/drawing/2014/main" id="{6A50F0DC-3030-0297-1794-59C62DC83794}"/>
              </a:ext>
            </a:extLst>
          </p:cNvPr>
          <p:cNvPicPr>
            <a:picLocks noChangeAspect="1"/>
          </p:cNvPicPr>
          <p:nvPr/>
        </p:nvPicPr>
        <p:blipFill>
          <a:blip r:embed="rId3"/>
          <a:stretch>
            <a:fillRect/>
          </a:stretch>
        </p:blipFill>
        <p:spPr>
          <a:xfrm>
            <a:off x="6858000" y="261258"/>
            <a:ext cx="2599564" cy="2590800"/>
          </a:xfrm>
          <a:prstGeom prst="rect">
            <a:avLst/>
          </a:prstGeom>
        </p:spPr>
      </p:pic>
    </p:spTree>
    <p:extLst>
      <p:ext uri="{BB962C8B-B14F-4D97-AF65-F5344CB8AC3E}">
        <p14:creationId xmlns:p14="http://schemas.microsoft.com/office/powerpoint/2010/main" val="2783218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E45494B-32E8-1739-F5CA-09603FF466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CF1635-70D0-8AA4-F9B7-3346581739F6}"/>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69CFAA72-701D-31FC-4A35-7A0C50A86765}"/>
              </a:ext>
            </a:extLst>
          </p:cNvPr>
          <p:cNvSpPr>
            <a:spLocks noGrp="1"/>
          </p:cNvSpPr>
          <p:nvPr>
            <p:ph type="subTitle" idx="1"/>
          </p:nvPr>
        </p:nvSpPr>
        <p:spPr>
          <a:xfrm>
            <a:off x="0" y="-1"/>
            <a:ext cx="10537371" cy="6835139"/>
          </a:xfrm>
        </p:spPr>
        <p:txBody>
          <a:bodyPr>
            <a:normAutofit/>
          </a:bodyPr>
          <a:lstStyle/>
          <a:p>
            <a:br>
              <a:rPr lang="en-US" sz="5500" b="1" dirty="0">
                <a:solidFill>
                  <a:schemeClr val="bg1"/>
                </a:solidFill>
                <a:latin typeface="Goudy Old Style" panose="02020502050305020303" pitchFamily="18" charset="77"/>
                <a:ea typeface="Goudy Old Style" charset="0"/>
                <a:cs typeface="Goudy Old Style" charset="0"/>
              </a:rPr>
            </a:br>
            <a:r>
              <a:rPr lang="en-US" b="0" i="0" dirty="0">
                <a:solidFill>
                  <a:schemeClr val="bg1"/>
                </a:solidFill>
                <a:effectLst/>
                <a:latin typeface="Goudy Old Style" panose="02020502050305020303" pitchFamily="18" charset="77"/>
              </a:rPr>
              <a:t>For you were once darkness, but now you are light in the Lord.                                           Live as children of light (for the fruit of the light consists in all goodness, righteousness, and truth), and find out what pleases the Lord. </a:t>
            </a:r>
            <a:r>
              <a:rPr lang="en-US" b="1" baseline="30000" dirty="0">
                <a:solidFill>
                  <a:schemeClr val="bg1"/>
                </a:solidFill>
                <a:latin typeface="Goudy Old Style" panose="02020502050305020303" pitchFamily="18" charset="77"/>
              </a:rPr>
              <a:t>                       </a:t>
            </a:r>
          </a:p>
          <a:p>
            <a:r>
              <a:rPr lang="en-US" b="0" i="0" dirty="0">
                <a:solidFill>
                  <a:schemeClr val="bg1"/>
                </a:solidFill>
                <a:effectLst/>
                <a:latin typeface="Goudy Old Style" panose="02020502050305020303" pitchFamily="18" charset="77"/>
              </a:rPr>
              <a:t>Have nothing to do with the fruitless deeds of darkness, but rather expose them.       It is shameful even to mention what the disobedient do in secret. But everything exposed by the light becomes visible—and everything that is illuminated becomes a light. This is why it is said: “Wake up, sleeper,</a:t>
            </a:r>
            <a:r>
              <a:rPr lang="en-US" dirty="0">
                <a:solidFill>
                  <a:schemeClr val="bg1"/>
                </a:solidFill>
                <a:latin typeface="Goudy Old Style" panose="02020502050305020303" pitchFamily="18" charset="77"/>
              </a:rPr>
              <a:t> </a:t>
            </a:r>
            <a:r>
              <a:rPr lang="en-US" b="0" i="0" dirty="0">
                <a:solidFill>
                  <a:schemeClr val="bg1"/>
                </a:solidFill>
                <a:effectLst/>
                <a:latin typeface="Goudy Old Style" panose="02020502050305020303" pitchFamily="18" charset="77"/>
              </a:rPr>
              <a:t>rise from the dead,                                and Christ will shine on you.” Be very careful, then, how you live—                          not as unwise but as wise, making the most of every opportu</a:t>
            </a:r>
            <a:r>
              <a:rPr lang="en-US" dirty="0">
                <a:solidFill>
                  <a:schemeClr val="bg1"/>
                </a:solidFill>
                <a:latin typeface="Goudy Old Style" panose="02020502050305020303" pitchFamily="18" charset="77"/>
              </a:rPr>
              <a:t>nity                       </a:t>
            </a:r>
            <a:r>
              <a:rPr lang="en-US" b="0" i="0" dirty="0">
                <a:solidFill>
                  <a:schemeClr val="bg1"/>
                </a:solidFill>
                <a:effectLst/>
                <a:latin typeface="Goudy Old Style" panose="02020502050305020303" pitchFamily="18" charset="77"/>
              </a:rPr>
              <a:t>because the days are evil.</a:t>
            </a:r>
          </a:p>
          <a:p>
            <a:endParaRPr lang="en-US" dirty="0">
              <a:solidFill>
                <a:schemeClr val="bg1"/>
              </a:solidFill>
              <a:latin typeface="Goudy Old Style" panose="02020502050305020303" pitchFamily="18" charset="77"/>
            </a:endParaRPr>
          </a:p>
          <a:p>
            <a:r>
              <a:rPr lang="en-US" b="0" i="1" dirty="0">
                <a:solidFill>
                  <a:schemeClr val="bg1"/>
                </a:solidFill>
                <a:effectLst/>
                <a:latin typeface="Goudy Old Style" panose="02020502050305020303" pitchFamily="18" charset="77"/>
              </a:rPr>
              <a:t>Ephesians 5:8-15</a:t>
            </a:r>
          </a:p>
          <a:p>
            <a:pPr algn="l"/>
            <a:endParaRPr lang="en-US" sz="5500" b="1" dirty="0">
              <a:solidFill>
                <a:schemeClr val="bg1"/>
              </a:solidFill>
              <a:latin typeface="Goudy Old Style" panose="02020502050305020303" pitchFamily="18" charset="77"/>
              <a:ea typeface="Goudy Old Style" charset="0"/>
              <a:cs typeface="Goudy Old Style" charset="0"/>
            </a:endParaRPr>
          </a:p>
          <a:p>
            <a:pPr algn="l" fontAlgn="ctr"/>
            <a:endParaRPr lang="en-US" sz="9600" dirty="0">
              <a:solidFill>
                <a:srgbClr val="001D35"/>
              </a:solidFill>
              <a:latin typeface="Goudy Old Style" panose="02020502050305020303" pitchFamily="18" charset="77"/>
            </a:endParaRPr>
          </a:p>
        </p:txBody>
      </p:sp>
      <p:sp>
        <p:nvSpPr>
          <p:cNvPr id="6" name="Rectangle 2">
            <a:extLst>
              <a:ext uri="{FF2B5EF4-FFF2-40B4-BE49-F238E27FC236}">
                <a16:creationId xmlns:a16="http://schemas.microsoft.com/office/drawing/2014/main" id="{00E5A533-89DC-9D1C-80D5-31E25EF874DA}"/>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FDEE6A1C-E373-324E-FDC0-4E10606FA2C6}"/>
              </a:ext>
            </a:extLst>
          </p:cNvPr>
          <p:cNvPicPr>
            <a:picLocks noChangeAspect="1"/>
          </p:cNvPicPr>
          <p:nvPr/>
        </p:nvPicPr>
        <p:blipFill>
          <a:blip r:embed="rId2"/>
          <a:stretch>
            <a:fillRect/>
          </a:stretch>
        </p:blipFill>
        <p:spPr>
          <a:xfrm>
            <a:off x="10537371" y="1524000"/>
            <a:ext cx="1654628" cy="2827868"/>
          </a:xfrm>
          <a:prstGeom prst="rect">
            <a:avLst/>
          </a:prstGeom>
        </p:spPr>
      </p:pic>
    </p:spTree>
    <p:extLst>
      <p:ext uri="{BB962C8B-B14F-4D97-AF65-F5344CB8AC3E}">
        <p14:creationId xmlns:p14="http://schemas.microsoft.com/office/powerpoint/2010/main" val="2351875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69ACE1D-D63A-E155-EA5D-D7CAF64A3E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C7B640-A226-F719-05EF-27FBE8853B25}"/>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C0FA3EF6-3556-65AD-AAFF-D953EC0CD081}"/>
              </a:ext>
            </a:extLst>
          </p:cNvPr>
          <p:cNvSpPr>
            <a:spLocks noGrp="1"/>
          </p:cNvSpPr>
          <p:nvPr>
            <p:ph type="subTitle" idx="1"/>
          </p:nvPr>
        </p:nvSpPr>
        <p:spPr>
          <a:xfrm>
            <a:off x="0" y="-1"/>
            <a:ext cx="10537371" cy="6835139"/>
          </a:xfrm>
        </p:spPr>
        <p:txBody>
          <a:bodyPr>
            <a:normAutofit fontScale="55000" lnSpcReduction="20000"/>
          </a:bodyPr>
          <a:lstStyle/>
          <a:p>
            <a:pPr algn="l"/>
            <a:r>
              <a:rPr lang="en-US" sz="4400" b="1" dirty="0">
                <a:solidFill>
                  <a:schemeClr val="bg1"/>
                </a:solidFill>
                <a:latin typeface="Goudy Old Style" charset="0"/>
                <a:ea typeface="Goudy Old Style" charset="0"/>
                <a:cs typeface="Goudy Old Style" charset="0"/>
              </a:rPr>
              <a:t>Why Lewis?</a:t>
            </a:r>
            <a:br>
              <a:rPr lang="en-US" sz="4400" b="1" dirty="0">
                <a:solidFill>
                  <a:schemeClr val="bg1"/>
                </a:solidFill>
                <a:latin typeface="Goudy Old Style" charset="0"/>
                <a:ea typeface="Goudy Old Style" charset="0"/>
                <a:cs typeface="Goudy Old Style" charset="0"/>
              </a:rPr>
            </a:br>
            <a:br>
              <a:rPr lang="en-US" sz="4400" dirty="0">
                <a:solidFill>
                  <a:schemeClr val="bg1"/>
                </a:solidFill>
                <a:latin typeface="Goudy Old Style" charset="0"/>
                <a:ea typeface="Goudy Old Style" charset="0"/>
                <a:cs typeface="Goudy Old Style" charset="0"/>
              </a:rPr>
            </a:br>
            <a:r>
              <a:rPr lang="en-US" sz="4400" dirty="0">
                <a:solidFill>
                  <a:schemeClr val="bg1"/>
                </a:solidFill>
                <a:latin typeface="Goudy Old Style" charset="0"/>
                <a:ea typeface="Goudy Old Style" charset="0"/>
                <a:cs typeface="Goudy Old Style" charset="0"/>
              </a:rPr>
              <a:t>The most unlikely Christian</a:t>
            </a:r>
            <a:br>
              <a:rPr lang="en-US" sz="4400" dirty="0">
                <a:solidFill>
                  <a:schemeClr val="bg1"/>
                </a:solidFill>
                <a:latin typeface="Goudy Old Style" charset="0"/>
                <a:ea typeface="Goudy Old Style" charset="0"/>
                <a:cs typeface="Goudy Old Style" charset="0"/>
              </a:rPr>
            </a:br>
            <a:r>
              <a:rPr lang="en-US" sz="4400" dirty="0">
                <a:solidFill>
                  <a:schemeClr val="bg1"/>
                </a:solidFill>
                <a:latin typeface="Goudy Old Style" charset="0"/>
                <a:ea typeface="Goudy Old Style" charset="0"/>
                <a:cs typeface="Goudy Old Style" charset="0"/>
              </a:rPr>
              <a:t>--painful and dysfunctional childhood</a:t>
            </a:r>
            <a:br>
              <a:rPr lang="en-US" sz="4400" dirty="0">
                <a:solidFill>
                  <a:schemeClr val="bg1"/>
                </a:solidFill>
                <a:latin typeface="Goudy Old Style" charset="0"/>
                <a:ea typeface="Goudy Old Style" charset="0"/>
                <a:cs typeface="Goudy Old Style" charset="0"/>
              </a:rPr>
            </a:br>
            <a:r>
              <a:rPr lang="en-US" sz="4400" dirty="0">
                <a:solidFill>
                  <a:schemeClr val="bg1"/>
                </a:solidFill>
                <a:latin typeface="Goudy Old Style" charset="0"/>
                <a:ea typeface="Goudy Old Style" charset="0"/>
                <a:cs typeface="Goudy Old Style" charset="0"/>
              </a:rPr>
              <a:t>--despair and bitterness after World War I</a:t>
            </a:r>
            <a:br>
              <a:rPr lang="en-US" sz="4400" dirty="0">
                <a:solidFill>
                  <a:schemeClr val="bg1"/>
                </a:solidFill>
                <a:latin typeface="Goudy Old Style" charset="0"/>
                <a:ea typeface="Goudy Old Style" charset="0"/>
                <a:cs typeface="Goudy Old Style" charset="0"/>
              </a:rPr>
            </a:br>
            <a:r>
              <a:rPr lang="en-US" sz="4400" dirty="0">
                <a:solidFill>
                  <a:schemeClr val="bg1"/>
                </a:solidFill>
                <a:latin typeface="Goudy Old Style" charset="0"/>
                <a:ea typeface="Goudy Old Style" charset="0"/>
                <a:cs typeface="Goudy Old Style" charset="0"/>
              </a:rPr>
              <a:t>--brilliant, proud, and aggressive atheism</a:t>
            </a:r>
            <a:br>
              <a:rPr lang="en-US" sz="4400" dirty="0">
                <a:solidFill>
                  <a:schemeClr val="bg1"/>
                </a:solidFill>
                <a:latin typeface="Goudy Old Style" charset="0"/>
                <a:ea typeface="Goudy Old Style" charset="0"/>
                <a:cs typeface="Goudy Old Style" charset="0"/>
              </a:rPr>
            </a:br>
            <a:r>
              <a:rPr lang="en-US" sz="4400" dirty="0">
                <a:solidFill>
                  <a:schemeClr val="bg1"/>
                </a:solidFill>
                <a:latin typeface="Goudy Old Style" charset="0"/>
                <a:ea typeface="Goudy Old Style" charset="0"/>
                <a:cs typeface="Goudy Old Style" charset="0"/>
              </a:rPr>
              <a:t>--worldly success</a:t>
            </a:r>
            <a:br>
              <a:rPr lang="en-US" sz="4400" dirty="0">
                <a:solidFill>
                  <a:schemeClr val="bg1"/>
                </a:solidFill>
                <a:latin typeface="Goudy Old Style" charset="0"/>
                <a:ea typeface="Goudy Old Style" charset="0"/>
                <a:cs typeface="Goudy Old Style" charset="0"/>
              </a:rPr>
            </a:br>
            <a:br>
              <a:rPr lang="en-US" sz="4400" dirty="0">
                <a:solidFill>
                  <a:schemeClr val="bg1"/>
                </a:solidFill>
                <a:latin typeface="Goudy Old Style" charset="0"/>
                <a:ea typeface="Goudy Old Style" charset="0"/>
                <a:cs typeface="Goudy Old Style" charset="0"/>
              </a:rPr>
            </a:br>
            <a:r>
              <a:rPr lang="en-US" sz="4400" i="1" dirty="0">
                <a:solidFill>
                  <a:schemeClr val="bg1"/>
                </a:solidFill>
                <a:latin typeface="Goudy Old Style" charset="0"/>
                <a:ea typeface="Goudy Old Style" charset="0"/>
                <a:cs typeface="Goudy Old Style" charset="0"/>
              </a:rPr>
              <a:t>Sehnsucht</a:t>
            </a:r>
            <a:br>
              <a:rPr lang="en-US" sz="4400" dirty="0">
                <a:solidFill>
                  <a:schemeClr val="bg1"/>
                </a:solidFill>
                <a:latin typeface="Goudy Old Style" charset="0"/>
                <a:ea typeface="Goudy Old Style" charset="0"/>
                <a:cs typeface="Goudy Old Style" charset="0"/>
              </a:rPr>
            </a:br>
            <a:br>
              <a:rPr lang="en-US" sz="4400" dirty="0">
                <a:solidFill>
                  <a:schemeClr val="bg1"/>
                </a:solidFill>
                <a:latin typeface="Goudy Old Style" charset="0"/>
                <a:ea typeface="Goudy Old Style" charset="0"/>
                <a:cs typeface="Goudy Old Style" charset="0"/>
              </a:rPr>
            </a:br>
            <a:r>
              <a:rPr lang="en-US" sz="4400" dirty="0">
                <a:solidFill>
                  <a:schemeClr val="bg1"/>
                </a:solidFill>
                <a:latin typeface="Goudy Old Style" charset="0"/>
                <a:ea typeface="Goudy Old Style" charset="0"/>
                <a:cs typeface="Goudy Old Style" charset="0"/>
              </a:rPr>
              <a:t>The impact of a bold friend and the formation of the Inklings</a:t>
            </a:r>
            <a:br>
              <a:rPr lang="en-US" sz="4400" dirty="0">
                <a:solidFill>
                  <a:schemeClr val="bg1"/>
                </a:solidFill>
                <a:latin typeface="Goudy Old Style" charset="0"/>
                <a:ea typeface="Goudy Old Style" charset="0"/>
                <a:cs typeface="Goudy Old Style" charset="0"/>
              </a:rPr>
            </a:br>
            <a:r>
              <a:rPr lang="en-US" sz="4400" dirty="0">
                <a:solidFill>
                  <a:schemeClr val="bg1"/>
                </a:solidFill>
                <a:latin typeface="Goudy Old Style" charset="0"/>
                <a:ea typeface="Goudy Old Style" charset="0"/>
                <a:cs typeface="Goudy Old Style" charset="0"/>
              </a:rPr>
              <a:t> </a:t>
            </a:r>
            <a:br>
              <a:rPr lang="en-US" sz="4400" dirty="0">
                <a:solidFill>
                  <a:schemeClr val="bg1"/>
                </a:solidFill>
                <a:latin typeface="Goudy Old Style" charset="0"/>
                <a:ea typeface="Goudy Old Style" charset="0"/>
                <a:cs typeface="Goudy Old Style" charset="0"/>
              </a:rPr>
            </a:br>
            <a:r>
              <a:rPr lang="en-US" sz="4400" b="1" dirty="0">
                <a:solidFill>
                  <a:schemeClr val="bg1"/>
                </a:solidFill>
                <a:latin typeface="Goudy Old Style" charset="0"/>
                <a:ea typeface="Goudy Old Style" charset="0"/>
                <a:cs typeface="Goudy Old Style" charset="0"/>
              </a:rPr>
              <a:t>“The most thoroughly converted man”</a:t>
            </a:r>
          </a:p>
          <a:p>
            <a:pPr algn="l"/>
            <a:br>
              <a:rPr lang="en-US" sz="4400" b="1" dirty="0">
                <a:solidFill>
                  <a:schemeClr val="bg1"/>
                </a:solidFill>
                <a:latin typeface="Goudy Old Style" charset="0"/>
                <a:ea typeface="Goudy Old Style" charset="0"/>
                <a:cs typeface="Goudy Old Style" charset="0"/>
              </a:rPr>
            </a:br>
            <a:r>
              <a:rPr lang="en-US" sz="4400" dirty="0">
                <a:solidFill>
                  <a:schemeClr val="bg1"/>
                </a:solidFill>
                <a:latin typeface="Goudy Old Style" charset="0"/>
                <a:ea typeface="Goudy Old Style" charset="0"/>
                <a:cs typeface="Goudy Old Style" charset="0"/>
              </a:rPr>
              <a:t>--scholar, teacher, author, friend, mentor</a:t>
            </a:r>
            <a:br>
              <a:rPr lang="en-US" sz="4400" dirty="0">
                <a:solidFill>
                  <a:schemeClr val="bg1"/>
                </a:solidFill>
                <a:latin typeface="Goudy Old Style" charset="0"/>
                <a:ea typeface="Goudy Old Style" charset="0"/>
                <a:cs typeface="Goudy Old Style" charset="0"/>
              </a:rPr>
            </a:br>
            <a:r>
              <a:rPr lang="en-US" sz="4400" dirty="0">
                <a:solidFill>
                  <a:schemeClr val="bg1"/>
                </a:solidFill>
                <a:latin typeface="Goudy Old Style" charset="0"/>
                <a:ea typeface="Goudy Old Style" charset="0"/>
                <a:cs typeface="Goudy Old Style" charset="0"/>
              </a:rPr>
              <a:t>--worldview</a:t>
            </a:r>
            <a:br>
              <a:rPr lang="en-US" sz="4400" dirty="0">
                <a:solidFill>
                  <a:schemeClr val="bg1"/>
                </a:solidFill>
                <a:latin typeface="Goudy Old Style" charset="0"/>
                <a:ea typeface="Goudy Old Style" charset="0"/>
                <a:cs typeface="Goudy Old Style" charset="0"/>
              </a:rPr>
            </a:br>
            <a:r>
              <a:rPr lang="en-US" sz="4400" dirty="0">
                <a:solidFill>
                  <a:schemeClr val="bg1"/>
                </a:solidFill>
                <a:latin typeface="Goudy Old Style" charset="0"/>
                <a:ea typeface="Goudy Old Style" charset="0"/>
                <a:cs typeface="Goudy Old Style" charset="0"/>
              </a:rPr>
              <a:t>--authenticity</a:t>
            </a:r>
            <a:br>
              <a:rPr lang="en-US" sz="4400" dirty="0">
                <a:solidFill>
                  <a:schemeClr val="bg1"/>
                </a:solidFill>
                <a:latin typeface="Goudy Old Style" charset="0"/>
                <a:ea typeface="Goudy Old Style" charset="0"/>
                <a:cs typeface="Goudy Old Style" charset="0"/>
              </a:rPr>
            </a:br>
            <a:r>
              <a:rPr lang="en-US" sz="4400" dirty="0">
                <a:solidFill>
                  <a:schemeClr val="bg1"/>
                </a:solidFill>
                <a:latin typeface="Goudy Old Style" charset="0"/>
                <a:ea typeface="Goudy Old Style" charset="0"/>
                <a:cs typeface="Goudy Old Style" charset="0"/>
              </a:rPr>
              <a:t>--humility</a:t>
            </a:r>
            <a:br>
              <a:rPr lang="en-US" sz="4400" dirty="0">
                <a:solidFill>
                  <a:schemeClr val="bg1"/>
                </a:solidFill>
                <a:latin typeface="Goudy Old Style" charset="0"/>
                <a:ea typeface="Goudy Old Style" charset="0"/>
                <a:cs typeface="Goudy Old Style" charset="0"/>
              </a:rPr>
            </a:br>
            <a:r>
              <a:rPr lang="en-US" sz="4400" dirty="0">
                <a:solidFill>
                  <a:schemeClr val="bg1"/>
                </a:solidFill>
                <a:latin typeface="Goudy Old Style" charset="0"/>
                <a:ea typeface="Goudy Old Style" charset="0"/>
                <a:cs typeface="Goudy Old Style" charset="0"/>
              </a:rPr>
              <a:t>--gift for analogy and for story</a:t>
            </a:r>
            <a:br>
              <a:rPr lang="en-US" sz="4400" dirty="0">
                <a:solidFill>
                  <a:schemeClr val="bg1"/>
                </a:solidFill>
                <a:latin typeface="Goudy Old Style" charset="0"/>
                <a:ea typeface="Goudy Old Style" charset="0"/>
                <a:cs typeface="Goudy Old Style" charset="0"/>
              </a:rPr>
            </a:br>
            <a:r>
              <a:rPr lang="en-US" sz="4400" dirty="0">
                <a:solidFill>
                  <a:schemeClr val="bg1"/>
                </a:solidFill>
                <a:latin typeface="Goudy Old Style" charset="0"/>
                <a:ea typeface="Goudy Old Style" charset="0"/>
                <a:cs typeface="Goudy Old Style" charset="0"/>
              </a:rPr>
              <a:t>--heart after God</a:t>
            </a:r>
            <a:br>
              <a:rPr lang="en-US" sz="4400" dirty="0">
                <a:solidFill>
                  <a:schemeClr val="bg1"/>
                </a:solidFill>
                <a:latin typeface="Goudy Old Style" charset="0"/>
                <a:ea typeface="Goudy Old Style" charset="0"/>
                <a:cs typeface="Goudy Old Style" charset="0"/>
              </a:rPr>
            </a:br>
            <a:r>
              <a:rPr lang="en-US" sz="4400" dirty="0">
                <a:solidFill>
                  <a:schemeClr val="bg1"/>
                </a:solidFill>
                <a:latin typeface="Goudy Old Style" charset="0"/>
                <a:ea typeface="Goudy Old Style" charset="0"/>
                <a:cs typeface="Goudy Old Style" charset="0"/>
              </a:rPr>
              <a:t>--Joy</a:t>
            </a:r>
          </a:p>
          <a:p>
            <a:pPr algn="l"/>
            <a:br>
              <a:rPr lang="en-US" sz="4400" dirty="0">
                <a:solidFill>
                  <a:schemeClr val="bg1"/>
                </a:solidFill>
                <a:latin typeface="Goudy Old Style" charset="0"/>
                <a:ea typeface="Goudy Old Style" charset="0"/>
                <a:cs typeface="Goudy Old Style" charset="0"/>
              </a:rPr>
            </a:br>
            <a:br>
              <a:rPr lang="en-US" sz="5500" b="1" dirty="0">
                <a:solidFill>
                  <a:schemeClr val="bg1"/>
                </a:solidFill>
                <a:latin typeface="Goudy Old Style" panose="02020502050305020303" pitchFamily="18" charset="77"/>
                <a:ea typeface="Goudy Old Style" charset="0"/>
                <a:cs typeface="Goudy Old Style" charset="0"/>
              </a:rPr>
            </a:br>
            <a:endParaRPr lang="en-US" sz="5500" b="1" dirty="0">
              <a:solidFill>
                <a:schemeClr val="bg1"/>
              </a:solidFill>
              <a:latin typeface="Goudy Old Style" panose="02020502050305020303" pitchFamily="18" charset="77"/>
              <a:ea typeface="Goudy Old Style" charset="0"/>
              <a:cs typeface="Goudy Old Style" charset="0"/>
            </a:endParaRPr>
          </a:p>
          <a:p>
            <a:pPr algn="l" fontAlgn="ctr"/>
            <a:endParaRPr lang="en-US" sz="9600" dirty="0">
              <a:solidFill>
                <a:srgbClr val="001D35"/>
              </a:solidFill>
              <a:latin typeface="Goudy Old Style" panose="02020502050305020303" pitchFamily="18" charset="77"/>
            </a:endParaRPr>
          </a:p>
        </p:txBody>
      </p:sp>
      <p:sp>
        <p:nvSpPr>
          <p:cNvPr id="6" name="Rectangle 2">
            <a:extLst>
              <a:ext uri="{FF2B5EF4-FFF2-40B4-BE49-F238E27FC236}">
                <a16:creationId xmlns:a16="http://schemas.microsoft.com/office/drawing/2014/main" id="{1124CE6F-5710-89E9-226F-2E9D0470CB9C}"/>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8F005208-A62C-633B-48A2-DCBDCCC813C1}"/>
              </a:ext>
            </a:extLst>
          </p:cNvPr>
          <p:cNvPicPr>
            <a:picLocks noChangeAspect="1"/>
          </p:cNvPicPr>
          <p:nvPr/>
        </p:nvPicPr>
        <p:blipFill>
          <a:blip r:embed="rId2"/>
          <a:stretch>
            <a:fillRect/>
          </a:stretch>
        </p:blipFill>
        <p:spPr>
          <a:xfrm>
            <a:off x="10537371" y="1405466"/>
            <a:ext cx="1654628" cy="2675467"/>
          </a:xfrm>
          <a:prstGeom prst="rect">
            <a:avLst/>
          </a:prstGeom>
        </p:spPr>
      </p:pic>
    </p:spTree>
    <p:extLst>
      <p:ext uri="{BB962C8B-B14F-4D97-AF65-F5344CB8AC3E}">
        <p14:creationId xmlns:p14="http://schemas.microsoft.com/office/powerpoint/2010/main" val="642638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C7D37EB-85B2-B40D-78E0-92B5778083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2EA50E-C42E-D504-6617-2D9BE73D8D5A}"/>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F5BDFCD3-F4D9-583D-F063-55B4994978DA}"/>
              </a:ext>
            </a:extLst>
          </p:cNvPr>
          <p:cNvSpPr>
            <a:spLocks noGrp="1"/>
          </p:cNvSpPr>
          <p:nvPr>
            <p:ph type="subTitle" idx="1"/>
          </p:nvPr>
        </p:nvSpPr>
        <p:spPr>
          <a:xfrm>
            <a:off x="0" y="-1"/>
            <a:ext cx="10537371" cy="6835139"/>
          </a:xfrm>
        </p:spPr>
        <p:txBody>
          <a:bodyPr>
            <a:normAutofit fontScale="92500" lnSpcReduction="20000"/>
          </a:bodyPr>
          <a:lstStyle/>
          <a:p>
            <a:pPr algn="l"/>
            <a:br>
              <a:rPr lang="en-US" sz="5500" b="1" dirty="0">
                <a:solidFill>
                  <a:schemeClr val="bg1"/>
                </a:solidFill>
                <a:latin typeface="Goudy Old Style" panose="02020502050305020303" pitchFamily="18" charset="77"/>
                <a:ea typeface="Goudy Old Style" charset="0"/>
                <a:cs typeface="Goudy Old Style" charset="0"/>
              </a:rPr>
            </a:br>
            <a:r>
              <a:rPr lang="en-US" sz="2400" b="1" i="1" dirty="0">
                <a:solidFill>
                  <a:schemeClr val="bg1"/>
                </a:solidFill>
                <a:latin typeface="Goudy Old Style" charset="0"/>
                <a:ea typeface="Goudy Old Style" charset="0"/>
                <a:cs typeface="Goudy Old Style" charset="0"/>
              </a:rPr>
              <a:t>The Chronicles of Narnia: </a:t>
            </a:r>
            <a:r>
              <a:rPr lang="en-US" sz="2400" b="1" dirty="0">
                <a:solidFill>
                  <a:schemeClr val="bg1"/>
                </a:solidFill>
                <a:latin typeface="Goudy Old Style" charset="0"/>
                <a:ea typeface="Goudy Old Style" charset="0"/>
                <a:cs typeface="Goudy Old Style" charset="0"/>
              </a:rPr>
              <a:t>Such a Gift!</a:t>
            </a:r>
            <a:br>
              <a:rPr lang="en-US" sz="2400" b="1" i="1" dirty="0">
                <a:solidFill>
                  <a:schemeClr val="bg1"/>
                </a:solidFill>
                <a:latin typeface="Goudy Old Style" charset="0"/>
                <a:ea typeface="Goudy Old Style" charset="0"/>
                <a:cs typeface="Goudy Old Style" charset="0"/>
              </a:rPr>
            </a:br>
            <a:br>
              <a:rPr lang="en-US" sz="2400" b="1" i="1" dirty="0">
                <a:solidFill>
                  <a:schemeClr val="bg1"/>
                </a:solidFill>
                <a:latin typeface="Goudy Old Style" charset="0"/>
                <a:ea typeface="Goudy Old Style" charset="0"/>
                <a:cs typeface="Goudy Old Style" charset="0"/>
              </a:rPr>
            </a:br>
            <a:r>
              <a:rPr lang="en-US" sz="2400" dirty="0">
                <a:solidFill>
                  <a:schemeClr val="bg1"/>
                </a:solidFill>
                <a:latin typeface="Goudy Old Style" charset="0"/>
                <a:ea typeface="Goudy Old Style" charset="0"/>
                <a:cs typeface="Goudy Old Style" charset="0"/>
              </a:rPr>
              <a:t>More popular than ever—huge Netflix deal announced</a:t>
            </a:r>
          </a:p>
          <a:p>
            <a:pPr algn="l"/>
            <a:r>
              <a:rPr lang="en-US" sz="2400" dirty="0">
                <a:solidFill>
                  <a:schemeClr val="bg1"/>
                </a:solidFill>
                <a:latin typeface="Goudy Old Style" charset="0"/>
                <a:ea typeface="Goudy Old Style" charset="0"/>
                <a:cs typeface="Goudy Old Style" charset="0"/>
              </a:rPr>
              <a:t>Record interest in Lewis, Tolkien and the Inklings</a:t>
            </a:r>
            <a:br>
              <a:rPr lang="en-US" sz="2400" dirty="0">
                <a:solidFill>
                  <a:schemeClr val="bg1"/>
                </a:solidFill>
                <a:latin typeface="Goudy Old Style" charset="0"/>
                <a:ea typeface="Goudy Old Style" charset="0"/>
                <a:cs typeface="Goudy Old Style" charset="0"/>
              </a:rPr>
            </a:br>
            <a:r>
              <a:rPr lang="en-US" sz="2400" dirty="0">
                <a:solidFill>
                  <a:schemeClr val="bg1"/>
                </a:solidFill>
                <a:latin typeface="Goudy Old Style" charset="0"/>
                <a:ea typeface="Goudy Old Style" charset="0"/>
                <a:cs typeface="Goudy Old Style" charset="0"/>
              </a:rPr>
              <a:t>Films have grossed more than $500 million</a:t>
            </a:r>
            <a:br>
              <a:rPr lang="en-US" sz="2400" b="1" i="1" dirty="0">
                <a:solidFill>
                  <a:schemeClr val="bg1"/>
                </a:solidFill>
                <a:latin typeface="Goudy Old Style" charset="0"/>
                <a:ea typeface="Goudy Old Style" charset="0"/>
                <a:cs typeface="Goudy Old Style" charset="0"/>
              </a:rPr>
            </a:br>
            <a:r>
              <a:rPr lang="en-US" sz="2400" dirty="0">
                <a:solidFill>
                  <a:schemeClr val="bg1"/>
                </a:solidFill>
                <a:latin typeface="Goudy Old Style" charset="0"/>
                <a:ea typeface="Goudy Old Style" charset="0"/>
                <a:cs typeface="Goudy Old Style" charset="0"/>
              </a:rPr>
              <a:t>Over 100 million copies sold in 47 languages</a:t>
            </a:r>
            <a:br>
              <a:rPr lang="en-US" sz="2400" dirty="0">
                <a:solidFill>
                  <a:schemeClr val="bg1"/>
                </a:solidFill>
                <a:latin typeface="Goudy Old Style" charset="0"/>
                <a:ea typeface="Goudy Old Style" charset="0"/>
                <a:cs typeface="Goudy Old Style" charset="0"/>
              </a:rPr>
            </a:br>
            <a:br>
              <a:rPr lang="en-US" sz="2400" dirty="0">
                <a:solidFill>
                  <a:schemeClr val="bg1"/>
                </a:solidFill>
                <a:latin typeface="Goudy Old Style" charset="0"/>
                <a:ea typeface="Goudy Old Style" charset="0"/>
                <a:cs typeface="Goudy Old Style" charset="0"/>
              </a:rPr>
            </a:br>
            <a:r>
              <a:rPr lang="en-US" sz="2400" i="1" dirty="0">
                <a:solidFill>
                  <a:schemeClr val="bg1"/>
                </a:solidFill>
                <a:latin typeface="Goudy Old Style" charset="0"/>
                <a:ea typeface="Goudy Old Style" charset="0"/>
                <a:cs typeface="Goudy Old Style" charset="0"/>
              </a:rPr>
              <a:t>The Lion, the Witch, and the Wardrobe</a:t>
            </a:r>
            <a:r>
              <a:rPr lang="en-US" sz="2400" dirty="0">
                <a:solidFill>
                  <a:schemeClr val="bg1"/>
                </a:solidFill>
                <a:latin typeface="Goudy Old Style" charset="0"/>
                <a:ea typeface="Goudy Old Style" charset="0"/>
                <a:cs typeface="Goudy Old Style" charset="0"/>
              </a:rPr>
              <a:t> voted the best English children’s story of all time </a:t>
            </a:r>
            <a:r>
              <a:rPr lang="en-US" sz="2400" i="1" dirty="0">
                <a:solidFill>
                  <a:schemeClr val="bg1"/>
                </a:solidFill>
                <a:latin typeface="Goudy Old Style" charset="0"/>
                <a:ea typeface="Goudy Old Style" charset="0"/>
                <a:cs typeface="Goudy Old Style" charset="0"/>
              </a:rPr>
              <a:t>(Waterstone’s)</a:t>
            </a:r>
            <a:br>
              <a:rPr lang="en-US" sz="2400" i="1" dirty="0">
                <a:solidFill>
                  <a:schemeClr val="bg1"/>
                </a:solidFill>
                <a:latin typeface="Goudy Old Style" charset="0"/>
                <a:ea typeface="Goudy Old Style" charset="0"/>
                <a:cs typeface="Goudy Old Style" charset="0"/>
              </a:rPr>
            </a:br>
            <a:br>
              <a:rPr lang="en-US" sz="2400" i="1" dirty="0">
                <a:solidFill>
                  <a:schemeClr val="bg1"/>
                </a:solidFill>
                <a:latin typeface="Goudy Old Style" charset="0"/>
                <a:ea typeface="Goudy Old Style" charset="0"/>
                <a:cs typeface="Goudy Old Style" charset="0"/>
              </a:rPr>
            </a:br>
            <a:r>
              <a:rPr lang="en-US" sz="2400" i="1" dirty="0">
                <a:solidFill>
                  <a:schemeClr val="bg1"/>
                </a:solidFill>
                <a:latin typeface="Goudy Old Style" charset="0"/>
                <a:ea typeface="Goudy Old Style" charset="0"/>
                <a:cs typeface="Goudy Old Style" charset="0"/>
              </a:rPr>
              <a:t>The Last Battle</a:t>
            </a:r>
            <a:r>
              <a:rPr lang="en-US" sz="2400" dirty="0">
                <a:solidFill>
                  <a:schemeClr val="bg1"/>
                </a:solidFill>
                <a:latin typeface="Goudy Old Style" charset="0"/>
                <a:ea typeface="Goudy Old Style" charset="0"/>
                <a:cs typeface="Goudy Old Style" charset="0"/>
              </a:rPr>
              <a:t> was awarded the Carnegie Award, the highest award for children’s literature</a:t>
            </a:r>
            <a:br>
              <a:rPr lang="en-US" sz="2400" dirty="0">
                <a:solidFill>
                  <a:schemeClr val="bg1"/>
                </a:solidFill>
                <a:latin typeface="Goudy Old Style" charset="0"/>
                <a:ea typeface="Goudy Old Style" charset="0"/>
                <a:cs typeface="Goudy Old Style" charset="0"/>
              </a:rPr>
            </a:br>
            <a:br>
              <a:rPr lang="en-US" sz="2400" dirty="0">
                <a:solidFill>
                  <a:schemeClr val="bg1"/>
                </a:solidFill>
                <a:latin typeface="Goudy Old Style" charset="0"/>
                <a:ea typeface="Goudy Old Style" charset="0"/>
                <a:cs typeface="Goudy Old Style" charset="0"/>
              </a:rPr>
            </a:br>
            <a:r>
              <a:rPr lang="en-US" sz="2400" dirty="0">
                <a:solidFill>
                  <a:schemeClr val="bg1"/>
                </a:solidFill>
                <a:latin typeface="Goudy Old Style" charset="0"/>
                <a:ea typeface="Goudy Old Style" charset="0"/>
                <a:cs typeface="Goudy Old Style" charset="0"/>
              </a:rPr>
              <a:t>Written in a very brief period of time:</a:t>
            </a:r>
          </a:p>
          <a:p>
            <a:pPr algn="l"/>
            <a:br>
              <a:rPr lang="en-US" sz="2400" dirty="0">
                <a:solidFill>
                  <a:schemeClr val="bg1"/>
                </a:solidFill>
                <a:latin typeface="Goudy Old Style" charset="0"/>
                <a:ea typeface="Goudy Old Style" charset="0"/>
                <a:cs typeface="Goudy Old Style" charset="0"/>
              </a:rPr>
            </a:br>
            <a:r>
              <a:rPr lang="en-US" sz="2400" i="1" dirty="0">
                <a:solidFill>
                  <a:schemeClr val="bg1"/>
                </a:solidFill>
                <a:latin typeface="Goudy Old Style" charset="0"/>
                <a:ea typeface="Goudy Old Style" charset="0"/>
                <a:cs typeface="Goudy Old Style" charset="0"/>
              </a:rPr>
              <a:t>The Lion, the Witch and the Wardrobe (1950) </a:t>
            </a:r>
            <a:br>
              <a:rPr lang="en-US" sz="2400" i="1" dirty="0">
                <a:solidFill>
                  <a:schemeClr val="bg1"/>
                </a:solidFill>
                <a:latin typeface="Goudy Old Style" charset="0"/>
                <a:ea typeface="Goudy Old Style" charset="0"/>
                <a:cs typeface="Goudy Old Style" charset="0"/>
              </a:rPr>
            </a:br>
            <a:r>
              <a:rPr lang="en-US" sz="2400" i="1" dirty="0">
                <a:solidFill>
                  <a:schemeClr val="bg1"/>
                </a:solidFill>
                <a:latin typeface="Goudy Old Style" charset="0"/>
                <a:ea typeface="Goudy Old Style" charset="0"/>
                <a:cs typeface="Goudy Old Style" charset="0"/>
              </a:rPr>
              <a:t>Prince Caspian (1951) </a:t>
            </a:r>
            <a:br>
              <a:rPr lang="en-US" sz="2400" i="1" dirty="0">
                <a:solidFill>
                  <a:schemeClr val="bg1"/>
                </a:solidFill>
                <a:latin typeface="Goudy Old Style" charset="0"/>
                <a:ea typeface="Goudy Old Style" charset="0"/>
                <a:cs typeface="Goudy Old Style" charset="0"/>
              </a:rPr>
            </a:br>
            <a:r>
              <a:rPr lang="en-US" sz="2400" i="1" dirty="0">
                <a:solidFill>
                  <a:schemeClr val="bg1"/>
                </a:solidFill>
                <a:latin typeface="Goudy Old Style" charset="0"/>
                <a:ea typeface="Goudy Old Style" charset="0"/>
                <a:cs typeface="Goudy Old Style" charset="0"/>
              </a:rPr>
              <a:t>The Voyage of the Dawn Treader (1952) </a:t>
            </a:r>
            <a:br>
              <a:rPr lang="en-US" sz="2400" i="1" dirty="0">
                <a:solidFill>
                  <a:schemeClr val="bg1"/>
                </a:solidFill>
                <a:latin typeface="Goudy Old Style" charset="0"/>
                <a:ea typeface="Goudy Old Style" charset="0"/>
                <a:cs typeface="Goudy Old Style" charset="0"/>
              </a:rPr>
            </a:br>
            <a:r>
              <a:rPr lang="en-US" sz="2400" i="1" dirty="0">
                <a:solidFill>
                  <a:schemeClr val="bg1"/>
                </a:solidFill>
                <a:latin typeface="Goudy Old Style" charset="0"/>
                <a:ea typeface="Goudy Old Style" charset="0"/>
                <a:cs typeface="Goudy Old Style" charset="0"/>
              </a:rPr>
              <a:t>The Silver Chair (1953) </a:t>
            </a:r>
            <a:br>
              <a:rPr lang="en-US" sz="2400" i="1" dirty="0">
                <a:solidFill>
                  <a:schemeClr val="bg1"/>
                </a:solidFill>
                <a:latin typeface="Goudy Old Style" charset="0"/>
                <a:ea typeface="Goudy Old Style" charset="0"/>
                <a:cs typeface="Goudy Old Style" charset="0"/>
              </a:rPr>
            </a:br>
            <a:r>
              <a:rPr lang="en-US" sz="2400" i="1" dirty="0">
                <a:solidFill>
                  <a:schemeClr val="bg1"/>
                </a:solidFill>
                <a:latin typeface="Goudy Old Style" charset="0"/>
                <a:ea typeface="Goudy Old Style" charset="0"/>
                <a:cs typeface="Goudy Old Style" charset="0"/>
              </a:rPr>
              <a:t>The Horse and His Boy (1954) </a:t>
            </a:r>
            <a:br>
              <a:rPr lang="en-US" sz="2400" i="1" dirty="0">
                <a:solidFill>
                  <a:schemeClr val="bg1"/>
                </a:solidFill>
                <a:latin typeface="Goudy Old Style" charset="0"/>
                <a:ea typeface="Goudy Old Style" charset="0"/>
                <a:cs typeface="Goudy Old Style" charset="0"/>
              </a:rPr>
            </a:br>
            <a:r>
              <a:rPr lang="en-US" sz="2400" i="1" dirty="0">
                <a:solidFill>
                  <a:schemeClr val="bg1"/>
                </a:solidFill>
                <a:latin typeface="Goudy Old Style" charset="0"/>
                <a:ea typeface="Goudy Old Style" charset="0"/>
                <a:cs typeface="Goudy Old Style" charset="0"/>
              </a:rPr>
              <a:t>The Magician's Nephew (1955) </a:t>
            </a:r>
            <a:br>
              <a:rPr lang="en-US" sz="2400" i="1" dirty="0">
                <a:solidFill>
                  <a:schemeClr val="bg1"/>
                </a:solidFill>
                <a:latin typeface="Goudy Old Style" charset="0"/>
                <a:ea typeface="Goudy Old Style" charset="0"/>
                <a:cs typeface="Goudy Old Style" charset="0"/>
              </a:rPr>
            </a:br>
            <a:r>
              <a:rPr lang="en-US" sz="2400" i="1" dirty="0">
                <a:solidFill>
                  <a:schemeClr val="bg1"/>
                </a:solidFill>
                <a:latin typeface="Goudy Old Style" charset="0"/>
                <a:ea typeface="Goudy Old Style" charset="0"/>
                <a:cs typeface="Goudy Old Style" charset="0"/>
              </a:rPr>
              <a:t>The Last Battle (1956)</a:t>
            </a:r>
            <a:br>
              <a:rPr lang="en-US" sz="2400" i="1" dirty="0">
                <a:solidFill>
                  <a:schemeClr val="bg1"/>
                </a:solidFill>
                <a:latin typeface="Goudy Old Style" charset="0"/>
                <a:ea typeface="Goudy Old Style" charset="0"/>
                <a:cs typeface="Goudy Old Style" charset="0"/>
              </a:rPr>
            </a:br>
            <a:br>
              <a:rPr lang="en-US" sz="2400" i="1" dirty="0">
                <a:solidFill>
                  <a:schemeClr val="bg1"/>
                </a:solidFill>
                <a:latin typeface="Goudy Old Style" charset="0"/>
                <a:ea typeface="Goudy Old Style" charset="0"/>
                <a:cs typeface="Goudy Old Style" charset="0"/>
              </a:rPr>
            </a:br>
            <a:r>
              <a:rPr lang="en-US" sz="2400" i="1" dirty="0">
                <a:solidFill>
                  <a:schemeClr val="bg1"/>
                </a:solidFill>
                <a:latin typeface="Goudy Old Style" charset="0"/>
                <a:ea typeface="Goudy Old Style" charset="0"/>
                <a:cs typeface="Goudy Old Style" charset="0"/>
              </a:rPr>
              <a:t>The Narnia Code—</a:t>
            </a:r>
            <a:r>
              <a:rPr lang="en-US" sz="2400" dirty="0">
                <a:solidFill>
                  <a:schemeClr val="bg1"/>
                </a:solidFill>
                <a:latin typeface="Goudy Old Style" charset="0"/>
                <a:ea typeface="Goudy Old Style" charset="0"/>
                <a:cs typeface="Goudy Old Style" charset="0"/>
              </a:rPr>
              <a:t>the seven planets of the Medieval cosmology</a:t>
            </a:r>
          </a:p>
          <a:p>
            <a:pPr algn="l"/>
            <a:endParaRPr lang="en-US" sz="5500" b="1" dirty="0">
              <a:solidFill>
                <a:schemeClr val="bg1"/>
              </a:solidFill>
              <a:latin typeface="Goudy Old Style" panose="02020502050305020303" pitchFamily="18" charset="77"/>
              <a:ea typeface="Goudy Old Style" charset="0"/>
              <a:cs typeface="Goudy Old Style" charset="0"/>
            </a:endParaRPr>
          </a:p>
          <a:p>
            <a:pPr algn="l" fontAlgn="ctr"/>
            <a:endParaRPr lang="en-US" sz="9600" dirty="0">
              <a:solidFill>
                <a:srgbClr val="001D35"/>
              </a:solidFill>
              <a:latin typeface="Goudy Old Style" panose="02020502050305020303" pitchFamily="18" charset="77"/>
            </a:endParaRPr>
          </a:p>
        </p:txBody>
      </p:sp>
      <p:sp>
        <p:nvSpPr>
          <p:cNvPr id="6" name="Rectangle 2">
            <a:extLst>
              <a:ext uri="{FF2B5EF4-FFF2-40B4-BE49-F238E27FC236}">
                <a16:creationId xmlns:a16="http://schemas.microsoft.com/office/drawing/2014/main" id="{818CA9FA-7687-7160-97A2-69EFCAE3714E}"/>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C1EB4650-8574-47A7-4FF0-FC09D4E6DC92}"/>
              </a:ext>
            </a:extLst>
          </p:cNvPr>
          <p:cNvPicPr>
            <a:picLocks noChangeAspect="1"/>
          </p:cNvPicPr>
          <p:nvPr/>
        </p:nvPicPr>
        <p:blipFill>
          <a:blip r:embed="rId2"/>
          <a:stretch>
            <a:fillRect/>
          </a:stretch>
        </p:blipFill>
        <p:spPr>
          <a:xfrm>
            <a:off x="10537371" y="1947333"/>
            <a:ext cx="1654628" cy="2811703"/>
          </a:xfrm>
          <a:prstGeom prst="rect">
            <a:avLst/>
          </a:prstGeom>
        </p:spPr>
      </p:pic>
    </p:spTree>
    <p:extLst>
      <p:ext uri="{BB962C8B-B14F-4D97-AF65-F5344CB8AC3E}">
        <p14:creationId xmlns:p14="http://schemas.microsoft.com/office/powerpoint/2010/main" val="3528456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916BADE-C389-CB12-E7B8-A1DCFE6699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946FF0-013A-20A7-6898-BBF262D9E449}"/>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E1111C64-F7EF-6731-7368-31A4A7824E0A}"/>
              </a:ext>
            </a:extLst>
          </p:cNvPr>
          <p:cNvSpPr>
            <a:spLocks noGrp="1"/>
          </p:cNvSpPr>
          <p:nvPr>
            <p:ph type="subTitle" idx="1"/>
          </p:nvPr>
        </p:nvSpPr>
        <p:spPr>
          <a:xfrm>
            <a:off x="0" y="-1"/>
            <a:ext cx="10537371" cy="6835139"/>
          </a:xfrm>
        </p:spPr>
        <p:txBody>
          <a:bodyPr>
            <a:normAutofit fontScale="40000" lnSpcReduction="20000"/>
          </a:bodyPr>
          <a:lstStyle/>
          <a:p>
            <a:pPr algn="l">
              <a:lnSpc>
                <a:spcPct val="110000"/>
              </a:lnSpc>
              <a:spcBef>
                <a:spcPts val="0"/>
              </a:spcBef>
            </a:pPr>
            <a:r>
              <a:rPr lang="en-US" sz="6000" b="1" dirty="0">
                <a:solidFill>
                  <a:schemeClr val="bg1"/>
                </a:solidFill>
                <a:latin typeface="Goudy Old Style" charset="0"/>
                <a:ea typeface="Goudy Old Style" charset="0"/>
                <a:cs typeface="Goudy Old Style" charset="0"/>
              </a:rPr>
              <a:t>The Origins of Narnia </a:t>
            </a:r>
            <a:endParaRPr lang="en-US" sz="6000" i="1" u="sng" kern="100" dirty="0">
              <a:solidFill>
                <a:schemeClr val="bg1"/>
              </a:solidFill>
              <a:latin typeface="Goudy Old Style" panose="02020502050305020303" pitchFamily="18" charset="77"/>
              <a:ea typeface="Aptos" panose="020B0004020202020204" pitchFamily="34" charset="0"/>
              <a:cs typeface="Times New Roman" panose="02020603050405020304" pitchFamily="18" charset="0"/>
              <a:hlinkClick r:id="rId2" tooltip="The Personal Heresy">
                <a:extLst>
                  <a:ext uri="{A12FA001-AC4F-418D-AE19-62706E023703}">
                    <ahyp:hlinkClr xmlns:ahyp="http://schemas.microsoft.com/office/drawing/2018/hyperlinkcolor" val="tx"/>
                  </a:ext>
                </a:extLst>
              </a:hlinkClick>
            </a:endParaRPr>
          </a:p>
          <a:p>
            <a:pPr algn="l">
              <a:lnSpc>
                <a:spcPct val="110000"/>
              </a:lnSpc>
              <a:spcBef>
                <a:spcPts val="0"/>
              </a:spcBef>
            </a:pPr>
            <a:r>
              <a:rPr lang="en-US" sz="6000" i="1" dirty="0">
                <a:solidFill>
                  <a:schemeClr val="bg1"/>
                </a:solidFill>
                <a:latin typeface="Goudy Old Style" charset="0"/>
                <a:ea typeface="Goudy Old Style" charset="0"/>
                <a:cs typeface="Goudy Old Style" charset="0"/>
              </a:rPr>
              <a:t>Meanwhile in his spare time…</a:t>
            </a:r>
          </a:p>
          <a:p>
            <a:pPr marL="0" marR="0" algn="l">
              <a:lnSpc>
                <a:spcPct val="110000"/>
              </a:lnSpc>
              <a:spcBef>
                <a:spcPts val="0"/>
              </a:spcBef>
              <a:spcAft>
                <a:spcPts val="0"/>
              </a:spcAft>
            </a:pPr>
            <a:endParaRPr lang="en-US" sz="6000" i="1" u="sng"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hlinkClick r:id="rId2" tooltip="The Personal Heresy">
                <a:extLst>
                  <a:ext uri="{A12FA001-AC4F-418D-AE19-62706E023703}">
                    <ahyp:hlinkClr xmlns:ahyp="http://schemas.microsoft.com/office/drawing/2018/hyperlinkcolor" val="tx"/>
                  </a:ext>
                </a:extLst>
              </a:hlinkClick>
            </a:endParaRPr>
          </a:p>
          <a:p>
            <a:pPr marL="0" marR="0" algn="l">
              <a:lnSpc>
                <a:spcPct val="110000"/>
              </a:lnSpc>
              <a:spcBef>
                <a:spcPts val="0"/>
              </a:spcBef>
              <a:spcAft>
                <a:spcPts val="0"/>
              </a:spcAft>
            </a:pPr>
            <a:endParaRPr lang="en-US" sz="6000" u="sng"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hlinkClick r:id="rId2" tooltip="The Personal Heresy">
                <a:extLst>
                  <a:ext uri="{A12FA001-AC4F-418D-AE19-62706E023703}">
                    <ahyp:hlinkClr xmlns:ahyp="http://schemas.microsoft.com/office/drawing/2018/hyperlinkcolor" val="tx"/>
                  </a:ext>
                </a:extLst>
              </a:hlinkClick>
            </a:endParaRPr>
          </a:p>
          <a:p>
            <a:pPr marL="0" marR="0" algn="l">
              <a:lnSpc>
                <a:spcPct val="110000"/>
              </a:lnSpc>
              <a:spcBef>
                <a:spcPts val="0"/>
              </a:spcBef>
              <a:spcAft>
                <a:spcPts val="0"/>
              </a:spcAft>
            </a:pPr>
            <a:r>
              <a:rPr lang="en-US" sz="6000" u="sng"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hlinkClick r:id="rId2" tooltip="The Personal Heresy">
                  <a:extLst>
                    <a:ext uri="{A12FA001-AC4F-418D-AE19-62706E023703}">
                      <ahyp:hlinkClr xmlns:ahyp="http://schemas.microsoft.com/office/drawing/2018/hyperlinkcolor" val="tx"/>
                    </a:ext>
                  </a:extLst>
                </a:hlinkClick>
              </a:rPr>
              <a:t>The Personal Heresy</a:t>
            </a:r>
            <a:r>
              <a:rPr lang="en-US" sz="6000"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 </a:t>
            </a:r>
            <a:r>
              <a:rPr lang="en-US" sz="6000" u="sng"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A Controversy</a:t>
            </a:r>
            <a:r>
              <a:rPr lang="en-US" sz="6000"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 (1939)</a:t>
            </a:r>
          </a:p>
          <a:p>
            <a:pPr marL="0" marR="0" algn="l">
              <a:lnSpc>
                <a:spcPct val="110000"/>
              </a:lnSpc>
              <a:spcBef>
                <a:spcPts val="0"/>
              </a:spcBef>
              <a:spcAft>
                <a:spcPts val="0"/>
              </a:spcAft>
            </a:pPr>
            <a:r>
              <a:rPr lang="en-US" sz="6000" u="sng"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hlinkClick r:id="rId3" tooltip="The Problem of Pain">
                  <a:extLst>
                    <a:ext uri="{A12FA001-AC4F-418D-AE19-62706E023703}">
                      <ahyp:hlinkClr xmlns:ahyp="http://schemas.microsoft.com/office/drawing/2018/hyperlinkcolor" val="tx"/>
                    </a:ext>
                  </a:extLst>
                </a:hlinkClick>
              </a:rPr>
              <a:t>The Problem of Pain</a:t>
            </a:r>
            <a:r>
              <a:rPr lang="en-US" sz="6000"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 (1940)</a:t>
            </a:r>
          </a:p>
          <a:p>
            <a:pPr marL="0" marR="0" algn="l">
              <a:lnSpc>
                <a:spcPct val="110000"/>
              </a:lnSpc>
              <a:spcBef>
                <a:spcPts val="0"/>
              </a:spcBef>
              <a:spcAft>
                <a:spcPts val="0"/>
              </a:spcAft>
            </a:pPr>
            <a:r>
              <a:rPr lang="en-US" sz="6000" u="sng"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hlinkClick r:id="rId4" tooltip="Mere Christianity">
                  <a:extLst>
                    <a:ext uri="{A12FA001-AC4F-418D-AE19-62706E023703}">
                      <ahyp:hlinkClr xmlns:ahyp="http://schemas.microsoft.com/office/drawing/2018/hyperlinkcolor" val="tx"/>
                    </a:ext>
                  </a:extLst>
                </a:hlinkClick>
              </a:rPr>
              <a:t>The Case for Christianity</a:t>
            </a:r>
            <a:r>
              <a:rPr lang="en-US" sz="6000"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 (1942)</a:t>
            </a:r>
          </a:p>
          <a:p>
            <a:pPr marL="0" marR="0" algn="l">
              <a:lnSpc>
                <a:spcPct val="110000"/>
              </a:lnSpc>
              <a:spcBef>
                <a:spcPts val="0"/>
              </a:spcBef>
              <a:spcAft>
                <a:spcPts val="0"/>
              </a:spcAft>
            </a:pPr>
            <a:r>
              <a:rPr lang="en-US" sz="6000" u="sng"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hlinkClick r:id="rId5" tooltip="A Preface to Paradise Lost">
                  <a:extLst>
                    <a:ext uri="{A12FA001-AC4F-418D-AE19-62706E023703}">
                      <ahyp:hlinkClr xmlns:ahyp="http://schemas.microsoft.com/office/drawing/2018/hyperlinkcolor" val="tx"/>
                    </a:ext>
                  </a:extLst>
                </a:hlinkClick>
              </a:rPr>
              <a:t>A Preface to Paradise Lost</a:t>
            </a:r>
            <a:r>
              <a:rPr lang="en-US" sz="6000"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 (1942)</a:t>
            </a:r>
          </a:p>
          <a:p>
            <a:pPr marL="0" marR="0" algn="l">
              <a:lnSpc>
                <a:spcPct val="110000"/>
              </a:lnSpc>
              <a:spcBef>
                <a:spcPts val="0"/>
              </a:spcBef>
              <a:spcAft>
                <a:spcPts val="0"/>
              </a:spcAft>
            </a:pPr>
            <a:r>
              <a:rPr lang="en-US" sz="6000" u="sng"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hlinkClick r:id="rId6" tooltip="Mere Christianity">
                  <a:extLst>
                    <a:ext uri="{A12FA001-AC4F-418D-AE19-62706E023703}">
                      <ahyp:hlinkClr xmlns:ahyp="http://schemas.microsoft.com/office/drawing/2018/hyperlinkcolor" val="tx"/>
                    </a:ext>
                  </a:extLst>
                </a:hlinkClick>
              </a:rPr>
              <a:t>Broadcast Talks</a:t>
            </a:r>
            <a:r>
              <a:rPr lang="en-US" sz="6000"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 (1942)</a:t>
            </a:r>
          </a:p>
          <a:p>
            <a:pPr marL="0" marR="0" algn="l">
              <a:lnSpc>
                <a:spcPct val="110000"/>
              </a:lnSpc>
              <a:spcBef>
                <a:spcPts val="0"/>
              </a:spcBef>
              <a:spcAft>
                <a:spcPts val="0"/>
              </a:spcAft>
            </a:pPr>
            <a:r>
              <a:rPr lang="en-US" sz="6000" u="sng"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hlinkClick r:id="rId7" tooltip="The Abolition of Man">
                  <a:extLst>
                    <a:ext uri="{A12FA001-AC4F-418D-AE19-62706E023703}">
                      <ahyp:hlinkClr xmlns:ahyp="http://schemas.microsoft.com/office/drawing/2018/hyperlinkcolor" val="tx"/>
                    </a:ext>
                  </a:extLst>
                </a:hlinkClick>
              </a:rPr>
              <a:t>The Abolition of Man</a:t>
            </a:r>
            <a:r>
              <a:rPr lang="en-US" sz="6000"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 (1943)</a:t>
            </a:r>
          </a:p>
          <a:p>
            <a:pPr marL="0" marR="0" algn="l">
              <a:lnSpc>
                <a:spcPct val="110000"/>
              </a:lnSpc>
              <a:spcBef>
                <a:spcPts val="0"/>
              </a:spcBef>
              <a:spcAft>
                <a:spcPts val="0"/>
              </a:spcAft>
            </a:pPr>
            <a:r>
              <a:rPr lang="en-US" sz="6000" u="sng"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hlinkClick r:id="rId8" tooltip="Mere Christianity">
                  <a:extLst>
                    <a:ext uri="{A12FA001-AC4F-418D-AE19-62706E023703}">
                      <ahyp:hlinkClr xmlns:ahyp="http://schemas.microsoft.com/office/drawing/2018/hyperlinkcolor" val="tx"/>
                    </a:ext>
                  </a:extLst>
                </a:hlinkClick>
              </a:rPr>
              <a:t>Christian Behaviour</a:t>
            </a:r>
            <a:r>
              <a:rPr lang="en-US" sz="6000"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 (1943)</a:t>
            </a:r>
          </a:p>
          <a:p>
            <a:pPr marL="0" marR="0" algn="l">
              <a:lnSpc>
                <a:spcPct val="110000"/>
              </a:lnSpc>
              <a:spcBef>
                <a:spcPts val="0"/>
              </a:spcBef>
              <a:spcAft>
                <a:spcPts val="0"/>
              </a:spcAft>
            </a:pPr>
            <a:r>
              <a:rPr lang="en-US" sz="6000" u="sng"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hlinkClick r:id="rId6" tooltip="Mere Christianity">
                  <a:extLst>
                    <a:ext uri="{A12FA001-AC4F-418D-AE19-62706E023703}">
                      <ahyp:hlinkClr xmlns:ahyp="http://schemas.microsoft.com/office/drawing/2018/hyperlinkcolor" val="tx"/>
                    </a:ext>
                  </a:extLst>
                </a:hlinkClick>
              </a:rPr>
              <a:t>Beyond Personality</a:t>
            </a:r>
            <a:r>
              <a:rPr lang="en-US" sz="6000"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 (1944) </a:t>
            </a:r>
          </a:p>
          <a:p>
            <a:pPr marL="0" marR="0" algn="l">
              <a:lnSpc>
                <a:spcPct val="110000"/>
              </a:lnSpc>
              <a:spcBef>
                <a:spcPts val="0"/>
              </a:spcBef>
              <a:spcAft>
                <a:spcPts val="0"/>
              </a:spcAft>
            </a:pPr>
            <a:r>
              <a:rPr lang="en-US" sz="6000" u="sng"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hlinkClick r:id="rId9" tooltip="Perelandra">
                  <a:extLst>
                    <a:ext uri="{A12FA001-AC4F-418D-AE19-62706E023703}">
                      <ahyp:hlinkClr xmlns:ahyp="http://schemas.microsoft.com/office/drawing/2018/hyperlinkcolor" val="tx"/>
                    </a:ext>
                  </a:extLst>
                </a:hlinkClick>
              </a:rPr>
              <a:t>Perelandra</a:t>
            </a:r>
            <a:r>
              <a:rPr lang="en-US" sz="6000"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 (1943)</a:t>
            </a:r>
          </a:p>
          <a:p>
            <a:pPr marL="0" marR="0" algn="l">
              <a:lnSpc>
                <a:spcPct val="110000"/>
              </a:lnSpc>
              <a:spcBef>
                <a:spcPts val="0"/>
              </a:spcBef>
              <a:spcAft>
                <a:spcPts val="0"/>
              </a:spcAft>
            </a:pPr>
            <a:r>
              <a:rPr lang="en-US" sz="6000" u="sng"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hlinkClick r:id="rId10" tooltip="That Hideous Strength">
                  <a:extLst>
                    <a:ext uri="{A12FA001-AC4F-418D-AE19-62706E023703}">
                      <ahyp:hlinkClr xmlns:ahyp="http://schemas.microsoft.com/office/drawing/2018/hyperlinkcolor" val="tx"/>
                    </a:ext>
                  </a:extLst>
                </a:hlinkClick>
              </a:rPr>
              <a:t>That Hideous Strength</a:t>
            </a:r>
            <a:r>
              <a:rPr lang="en-US" sz="6000"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 (1945)</a:t>
            </a:r>
          </a:p>
          <a:p>
            <a:pPr marL="0" marR="0" algn="l">
              <a:lnSpc>
                <a:spcPct val="110000"/>
              </a:lnSpc>
              <a:spcBef>
                <a:spcPts val="0"/>
              </a:spcBef>
              <a:spcAft>
                <a:spcPts val="0"/>
              </a:spcAft>
            </a:pPr>
            <a:r>
              <a:rPr lang="en-US" sz="6000" u="sng"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hlinkClick r:id="rId11" tooltip="The Screwtape Letters">
                  <a:extLst>
                    <a:ext uri="{A12FA001-AC4F-418D-AE19-62706E023703}">
                      <ahyp:hlinkClr xmlns:ahyp="http://schemas.microsoft.com/office/drawing/2018/hyperlinkcolor" val="tx"/>
                    </a:ext>
                  </a:extLst>
                </a:hlinkClick>
              </a:rPr>
              <a:t>The Screwtape Letters</a:t>
            </a:r>
            <a:r>
              <a:rPr lang="en-US" sz="6000"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 (1942)</a:t>
            </a:r>
          </a:p>
          <a:p>
            <a:pPr marL="0" marR="0" algn="l">
              <a:lnSpc>
                <a:spcPct val="110000"/>
              </a:lnSpc>
              <a:spcBef>
                <a:spcPts val="0"/>
              </a:spcBef>
              <a:spcAft>
                <a:spcPts val="0"/>
              </a:spcAft>
            </a:pPr>
            <a:r>
              <a:rPr lang="en-US" sz="6000" u="sng"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hlinkClick r:id="rId12" tooltip="The Great Divorce">
                  <a:extLst>
                    <a:ext uri="{A12FA001-AC4F-418D-AE19-62706E023703}">
                      <ahyp:hlinkClr xmlns:ahyp="http://schemas.microsoft.com/office/drawing/2018/hyperlinkcolor" val="tx"/>
                    </a:ext>
                  </a:extLst>
                </a:hlinkClick>
              </a:rPr>
              <a:t>The Great Divorce</a:t>
            </a:r>
            <a:r>
              <a:rPr lang="en-US" sz="6000"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 (1945)</a:t>
            </a:r>
          </a:p>
          <a:p>
            <a:pPr marL="0" marR="0" algn="l">
              <a:lnSpc>
                <a:spcPct val="110000"/>
              </a:lnSpc>
              <a:spcBef>
                <a:spcPts val="0"/>
              </a:spcBef>
              <a:spcAft>
                <a:spcPts val="0"/>
              </a:spcAft>
            </a:pPr>
            <a:r>
              <a:rPr lang="en-US" sz="6000" u="sng"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hlinkClick r:id="rId13" tooltip="Miracles (book)">
                  <a:extLst>
                    <a:ext uri="{A12FA001-AC4F-418D-AE19-62706E023703}">
                      <ahyp:hlinkClr xmlns:ahyp="http://schemas.microsoft.com/office/drawing/2018/hyperlinkcolor" val="tx"/>
                    </a:ext>
                  </a:extLst>
                </a:hlinkClick>
              </a:rPr>
              <a:t>Miracles</a:t>
            </a:r>
            <a:r>
              <a:rPr lang="en-US" sz="6000" u="sng"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 A</a:t>
            </a:r>
            <a:r>
              <a:rPr lang="en-US" sz="6000"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 </a:t>
            </a:r>
            <a:r>
              <a:rPr lang="en-US" sz="6000" u="sng"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Preliminary Study </a:t>
            </a:r>
            <a:r>
              <a:rPr lang="en-US" sz="6000"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(1947)</a:t>
            </a:r>
          </a:p>
          <a:p>
            <a:pPr marL="0" marR="0" algn="l">
              <a:lnSpc>
                <a:spcPct val="110000"/>
              </a:lnSpc>
              <a:spcBef>
                <a:spcPts val="0"/>
              </a:spcBef>
              <a:spcAft>
                <a:spcPts val="0"/>
              </a:spcAft>
            </a:pPr>
            <a:r>
              <a:rPr lang="en-US" sz="6000" u="sng"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Arthurian Torso</a:t>
            </a:r>
            <a:r>
              <a:rPr lang="en-US" sz="6000"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 (1948) </a:t>
            </a:r>
          </a:p>
          <a:p>
            <a:pPr marL="0" marR="0" algn="l">
              <a:lnSpc>
                <a:spcPct val="110000"/>
              </a:lnSpc>
              <a:spcBef>
                <a:spcPts val="0"/>
              </a:spcBef>
              <a:spcAft>
                <a:spcPts val="0"/>
              </a:spcAft>
            </a:pPr>
            <a:r>
              <a:rPr lang="en-US" sz="6000" u="sng"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Transposition, and Other Addresses</a:t>
            </a:r>
            <a:r>
              <a:rPr lang="en-US" sz="6000"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 (1949)</a:t>
            </a:r>
          </a:p>
          <a:p>
            <a:pPr marL="0" marR="0" algn="l">
              <a:lnSpc>
                <a:spcPct val="110000"/>
              </a:lnSpc>
              <a:spcBef>
                <a:spcPts val="0"/>
              </a:spcBef>
              <a:spcAft>
                <a:spcPts val="0"/>
              </a:spcAft>
            </a:pPr>
            <a:r>
              <a:rPr lang="en-US" sz="6000" u="sng"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English Literature in the Sixteenth Century Excluding Drama</a:t>
            </a:r>
            <a:r>
              <a:rPr lang="en-US" sz="6000"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 (1954) </a:t>
            </a:r>
          </a:p>
          <a:p>
            <a:pPr algn="l"/>
            <a:endParaRPr lang="en-US" sz="5500" b="1" dirty="0">
              <a:solidFill>
                <a:schemeClr val="bg1"/>
              </a:solidFill>
              <a:latin typeface="Goudy Old Style" panose="02020502050305020303" pitchFamily="18" charset="77"/>
              <a:ea typeface="Goudy Old Style" charset="0"/>
              <a:cs typeface="Goudy Old Style" charset="0"/>
            </a:endParaRPr>
          </a:p>
          <a:p>
            <a:pPr algn="l" fontAlgn="ctr"/>
            <a:endParaRPr lang="en-US" sz="9600" dirty="0">
              <a:solidFill>
                <a:srgbClr val="001D35"/>
              </a:solidFill>
              <a:latin typeface="Goudy Old Style" panose="02020502050305020303" pitchFamily="18" charset="77"/>
            </a:endParaRPr>
          </a:p>
        </p:txBody>
      </p:sp>
      <p:sp>
        <p:nvSpPr>
          <p:cNvPr id="6" name="Rectangle 2">
            <a:extLst>
              <a:ext uri="{FF2B5EF4-FFF2-40B4-BE49-F238E27FC236}">
                <a16:creationId xmlns:a16="http://schemas.microsoft.com/office/drawing/2014/main" id="{E9C20011-F83D-D08D-B31B-C3AE7A7820D2}"/>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3A2D6CCE-42B7-E39F-D49B-FFF865EE2F5C}"/>
              </a:ext>
            </a:extLst>
          </p:cNvPr>
          <p:cNvPicPr>
            <a:picLocks noChangeAspect="1"/>
          </p:cNvPicPr>
          <p:nvPr/>
        </p:nvPicPr>
        <p:blipFill>
          <a:blip r:embed="rId14"/>
          <a:stretch>
            <a:fillRect/>
          </a:stretch>
        </p:blipFill>
        <p:spPr>
          <a:xfrm>
            <a:off x="10537371" y="1896533"/>
            <a:ext cx="1654628" cy="2862503"/>
          </a:xfrm>
          <a:prstGeom prst="rect">
            <a:avLst/>
          </a:prstGeom>
        </p:spPr>
      </p:pic>
    </p:spTree>
    <p:extLst>
      <p:ext uri="{BB962C8B-B14F-4D97-AF65-F5344CB8AC3E}">
        <p14:creationId xmlns:p14="http://schemas.microsoft.com/office/powerpoint/2010/main" val="2596342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90CE39E-7967-EDBC-6119-BAB138DCA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E95D42-234F-9D87-7F62-5AEC87DEDE94}"/>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E98FC6EA-5A9B-C4BB-6379-E67B363E4051}"/>
              </a:ext>
            </a:extLst>
          </p:cNvPr>
          <p:cNvSpPr>
            <a:spLocks noGrp="1"/>
          </p:cNvSpPr>
          <p:nvPr>
            <p:ph type="subTitle" idx="1"/>
          </p:nvPr>
        </p:nvSpPr>
        <p:spPr>
          <a:xfrm>
            <a:off x="0" y="-1"/>
            <a:ext cx="10537371" cy="6835139"/>
          </a:xfrm>
        </p:spPr>
        <p:txBody>
          <a:bodyPr>
            <a:normAutofit fontScale="70000" lnSpcReduction="20000"/>
          </a:bodyPr>
          <a:lstStyle/>
          <a:p>
            <a:pPr algn="l"/>
            <a:r>
              <a:rPr lang="en-US" sz="3000" dirty="0">
                <a:solidFill>
                  <a:schemeClr val="bg1"/>
                </a:solidFill>
                <a:latin typeface="Goudy Old Style" panose="02020502050305020303" pitchFamily="18" charset="77"/>
              </a:rPr>
              <a:t>The Origins of Narnia</a:t>
            </a:r>
          </a:p>
          <a:p>
            <a:pPr algn="l"/>
            <a:r>
              <a:rPr lang="en-US" sz="3000" dirty="0">
                <a:solidFill>
                  <a:schemeClr val="bg1"/>
                </a:solidFill>
                <a:latin typeface="Goudy Old Style" panose="02020502050305020303" pitchFamily="18" charset="77"/>
              </a:rPr>
              <a:t>1907—Lewis (age 9) writes to his brother Warnie that he is writing and illustrating “A History of Mouse-land,” which is eventually combined with Warnie’s love of India to form the imaginary realm of Boxen, whose main characters are dressed and talking animals. Lewis developed a history of Boxen and a political structure for it in his early teens.</a:t>
            </a:r>
            <a:br>
              <a:rPr lang="en-US" sz="3000" dirty="0">
                <a:solidFill>
                  <a:schemeClr val="bg1"/>
                </a:solidFill>
                <a:latin typeface="Goudy Old Style" panose="02020502050305020303" pitchFamily="18" charset="77"/>
              </a:rPr>
            </a:br>
            <a:br>
              <a:rPr lang="en-US" sz="3000" dirty="0">
                <a:solidFill>
                  <a:schemeClr val="bg1"/>
                </a:solidFill>
                <a:latin typeface="Goudy Old Style" panose="02020502050305020303" pitchFamily="18" charset="77"/>
              </a:rPr>
            </a:br>
            <a:r>
              <a:rPr lang="en-US" sz="3000" dirty="0">
                <a:solidFill>
                  <a:schemeClr val="bg1"/>
                </a:solidFill>
                <a:latin typeface="Goudy Old Style" panose="02020502050305020303" pitchFamily="18" charset="77"/>
              </a:rPr>
              <a:t>1914—The image of a Faun carrying an umbrella and parcels in a snowy wood came to Lewis’s imagination when he was 16, and he made a sketch of it which continued to reappear in his memory over the next decades.</a:t>
            </a:r>
            <a:br>
              <a:rPr lang="en-US" sz="3000" dirty="0">
                <a:solidFill>
                  <a:schemeClr val="bg1"/>
                </a:solidFill>
                <a:latin typeface="Goudy Old Style" panose="02020502050305020303" pitchFamily="18" charset="77"/>
              </a:rPr>
            </a:br>
            <a:br>
              <a:rPr lang="en-US" sz="3000" dirty="0">
                <a:solidFill>
                  <a:schemeClr val="bg1"/>
                </a:solidFill>
                <a:latin typeface="Goudy Old Style" panose="02020502050305020303" pitchFamily="18" charset="77"/>
              </a:rPr>
            </a:br>
            <a:r>
              <a:rPr lang="en-US" sz="3000" dirty="0">
                <a:solidFill>
                  <a:schemeClr val="bg1"/>
                </a:solidFill>
                <a:latin typeface="Goudy Old Style" panose="02020502050305020303" pitchFamily="18" charset="77"/>
              </a:rPr>
              <a:t>1939—On September 2, the day before Britain declares war on Germany, four evacuee children arrived at Lewis’s home, the Kilns, the first of various groups of children Lewis will house continually through the war up through </a:t>
            </a:r>
          </a:p>
          <a:p>
            <a:pPr algn="l">
              <a:lnSpc>
                <a:spcPct val="110000"/>
              </a:lnSpc>
            </a:pPr>
            <a:r>
              <a:rPr lang="en-US" sz="3000" dirty="0">
                <a:solidFill>
                  <a:schemeClr val="bg1"/>
                </a:solidFill>
                <a:latin typeface="Goudy Old Style" panose="02020502050305020303" pitchFamily="18" charset="77"/>
              </a:rPr>
              <a:t>1945--Around this time, Lewis begins a story, later set aside, about four evacuee children from London sent to stay with an old professor. Surprised to find how few imaginative stories his young guests seemed to know, he decided to write one for them and scribbled down the opening sentences of a story about four children—then named Ann, Martin, Rose and Peter—who were sent away from London because of the air raids, and went to stay with a very old professor who lived by himself in the country. </a:t>
            </a:r>
          </a:p>
          <a:p>
            <a:pPr algn="l">
              <a:lnSpc>
                <a:spcPct val="110000"/>
              </a:lnSpc>
            </a:pPr>
            <a:endParaRPr lang="en-US" dirty="0">
              <a:solidFill>
                <a:schemeClr val="bg1"/>
              </a:solidFill>
              <a:latin typeface="Goudy Old Style" panose="02020502050305020303" pitchFamily="18" charset="77"/>
            </a:endParaRPr>
          </a:p>
          <a:p>
            <a:pPr algn="l">
              <a:lnSpc>
                <a:spcPct val="110000"/>
              </a:lnSpc>
            </a:pPr>
            <a:br>
              <a:rPr lang="en-US" sz="2400" dirty="0">
                <a:solidFill>
                  <a:schemeClr val="bg1"/>
                </a:solidFill>
                <a:latin typeface="Goudy Old Style" panose="02020502050305020303" pitchFamily="18" charset="77"/>
              </a:rPr>
            </a:br>
            <a:br>
              <a:rPr lang="en-US" sz="2400" dirty="0">
                <a:solidFill>
                  <a:schemeClr val="bg1"/>
                </a:solidFill>
                <a:latin typeface="Goudy Old Style" panose="02020502050305020303" pitchFamily="18" charset="77"/>
              </a:rPr>
            </a:br>
            <a:endParaRPr lang="en-US" sz="2400" b="1" dirty="0">
              <a:solidFill>
                <a:schemeClr val="bg1"/>
              </a:solidFill>
              <a:latin typeface="Goudy Old Style" panose="02020502050305020303" pitchFamily="18" charset="77"/>
            </a:endParaRPr>
          </a:p>
          <a:p>
            <a:pPr algn="l"/>
            <a:endParaRPr lang="en-US" sz="5500" b="1" dirty="0">
              <a:solidFill>
                <a:schemeClr val="bg1"/>
              </a:solidFill>
              <a:latin typeface="Goudy Old Style" panose="02020502050305020303" pitchFamily="18" charset="77"/>
              <a:ea typeface="Goudy Old Style" charset="0"/>
              <a:cs typeface="Goudy Old Style" charset="0"/>
            </a:endParaRPr>
          </a:p>
          <a:p>
            <a:pPr algn="l" fontAlgn="ctr"/>
            <a:endParaRPr lang="en-US" sz="9600" dirty="0">
              <a:solidFill>
                <a:srgbClr val="001D35"/>
              </a:solidFill>
              <a:latin typeface="Goudy Old Style" panose="02020502050305020303" pitchFamily="18" charset="77"/>
            </a:endParaRPr>
          </a:p>
        </p:txBody>
      </p:sp>
      <p:sp>
        <p:nvSpPr>
          <p:cNvPr id="6" name="Rectangle 2">
            <a:extLst>
              <a:ext uri="{FF2B5EF4-FFF2-40B4-BE49-F238E27FC236}">
                <a16:creationId xmlns:a16="http://schemas.microsoft.com/office/drawing/2014/main" id="{DE69A1C9-200A-E8C3-3142-948184196F4D}"/>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3B49C22B-B95F-0B8D-0DBC-4472FBDDAA78}"/>
              </a:ext>
            </a:extLst>
          </p:cNvPr>
          <p:cNvPicPr>
            <a:picLocks noChangeAspect="1"/>
          </p:cNvPicPr>
          <p:nvPr/>
        </p:nvPicPr>
        <p:blipFill>
          <a:blip r:embed="rId2"/>
          <a:stretch>
            <a:fillRect/>
          </a:stretch>
        </p:blipFill>
        <p:spPr>
          <a:xfrm>
            <a:off x="10537371" y="2048933"/>
            <a:ext cx="1654628" cy="2710103"/>
          </a:xfrm>
          <a:prstGeom prst="rect">
            <a:avLst/>
          </a:prstGeom>
        </p:spPr>
      </p:pic>
      <p:pic>
        <p:nvPicPr>
          <p:cNvPr id="4" name="Picture 3" descr="A group of people in suits&#10;&#10;Description automatically generated">
            <a:extLst>
              <a:ext uri="{FF2B5EF4-FFF2-40B4-BE49-F238E27FC236}">
                <a16:creationId xmlns:a16="http://schemas.microsoft.com/office/drawing/2014/main" id="{AF165F79-3748-4969-BE09-319D0989316E}"/>
              </a:ext>
            </a:extLst>
          </p:cNvPr>
          <p:cNvPicPr>
            <a:picLocks noChangeAspect="1"/>
          </p:cNvPicPr>
          <p:nvPr/>
        </p:nvPicPr>
        <p:blipFill>
          <a:blip r:embed="rId3"/>
          <a:stretch>
            <a:fillRect/>
          </a:stretch>
        </p:blipFill>
        <p:spPr>
          <a:xfrm>
            <a:off x="1298692" y="5080001"/>
            <a:ext cx="2455334" cy="1755138"/>
          </a:xfrm>
          <a:prstGeom prst="rect">
            <a:avLst/>
          </a:prstGeom>
        </p:spPr>
      </p:pic>
      <p:pic>
        <p:nvPicPr>
          <p:cNvPr id="5" name="Picture 4" descr="A couple walking in the snow&#10;&#10;Description automatically generated">
            <a:extLst>
              <a:ext uri="{FF2B5EF4-FFF2-40B4-BE49-F238E27FC236}">
                <a16:creationId xmlns:a16="http://schemas.microsoft.com/office/drawing/2014/main" id="{7B688217-AB1C-ED8C-4F2F-F4677A0F5588}"/>
              </a:ext>
            </a:extLst>
          </p:cNvPr>
          <p:cNvPicPr>
            <a:picLocks noChangeAspect="1"/>
          </p:cNvPicPr>
          <p:nvPr/>
        </p:nvPicPr>
        <p:blipFill>
          <a:blip r:embed="rId4"/>
          <a:stretch>
            <a:fillRect/>
          </a:stretch>
        </p:blipFill>
        <p:spPr>
          <a:xfrm>
            <a:off x="6316133" y="5080000"/>
            <a:ext cx="2455334" cy="1755138"/>
          </a:xfrm>
          <a:prstGeom prst="rect">
            <a:avLst/>
          </a:prstGeom>
        </p:spPr>
      </p:pic>
    </p:spTree>
    <p:extLst>
      <p:ext uri="{BB962C8B-B14F-4D97-AF65-F5344CB8AC3E}">
        <p14:creationId xmlns:p14="http://schemas.microsoft.com/office/powerpoint/2010/main" val="626541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BEE1127-0E18-3604-521C-4A92F74CDF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367FB2-12EB-D63C-7162-82C9AF470EC6}"/>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569E7183-ABCE-031A-B7B6-061CDB6918D3}"/>
              </a:ext>
            </a:extLst>
          </p:cNvPr>
          <p:cNvSpPr>
            <a:spLocks noGrp="1"/>
          </p:cNvSpPr>
          <p:nvPr>
            <p:ph type="subTitle" idx="1"/>
          </p:nvPr>
        </p:nvSpPr>
        <p:spPr>
          <a:xfrm>
            <a:off x="0" y="-1"/>
            <a:ext cx="10537371" cy="6835139"/>
          </a:xfrm>
        </p:spPr>
        <p:txBody>
          <a:bodyPr>
            <a:normAutofit fontScale="32500" lnSpcReduction="20000"/>
          </a:bodyPr>
          <a:lstStyle/>
          <a:p>
            <a:pPr algn="l">
              <a:lnSpc>
                <a:spcPct val="110000"/>
              </a:lnSpc>
              <a:spcBef>
                <a:spcPts val="0"/>
              </a:spcBef>
            </a:pPr>
            <a:r>
              <a:rPr lang="en-US" sz="6000" b="1" dirty="0">
                <a:solidFill>
                  <a:schemeClr val="bg1"/>
                </a:solidFill>
                <a:latin typeface="Goudy Old Style" charset="0"/>
                <a:ea typeface="Goudy Old Style" charset="0"/>
                <a:cs typeface="Goudy Old Style" charset="0"/>
              </a:rPr>
              <a:t>The Origins of Narnia  </a:t>
            </a:r>
          </a:p>
          <a:p>
            <a:pPr algn="l">
              <a:lnSpc>
                <a:spcPct val="110000"/>
              </a:lnSpc>
              <a:spcBef>
                <a:spcPts val="0"/>
              </a:spcBef>
            </a:pPr>
            <a:endParaRPr lang="en-US" sz="6000" b="1" dirty="0">
              <a:solidFill>
                <a:schemeClr val="bg1"/>
              </a:solidFill>
              <a:latin typeface="Goudy Old Style" charset="0"/>
              <a:ea typeface="Goudy Old Style" charset="0"/>
              <a:cs typeface="Goudy Old Style" charset="0"/>
            </a:endParaRPr>
          </a:p>
          <a:p>
            <a:pPr algn="l">
              <a:lnSpc>
                <a:spcPct val="110000"/>
              </a:lnSpc>
              <a:spcBef>
                <a:spcPts val="0"/>
              </a:spcBef>
            </a:pPr>
            <a:r>
              <a:rPr lang="en-US" sz="6000" dirty="0">
                <a:solidFill>
                  <a:schemeClr val="bg1"/>
                </a:solidFill>
                <a:latin typeface="Goudy Old Style" charset="0"/>
                <a:ea typeface="Goudy Old Style" charset="0"/>
                <a:cs typeface="Goudy Old Style" charset="0"/>
              </a:rPr>
              <a:t>1947—“All my seven Narnian books began with seeing pictures in my head</a:t>
            </a:r>
            <a:r>
              <a:rPr lang="en-US" sz="6000" i="1" dirty="0">
                <a:solidFill>
                  <a:schemeClr val="bg1"/>
                </a:solidFill>
                <a:latin typeface="Goudy Old Style" charset="0"/>
                <a:ea typeface="Goudy Old Style" charset="0"/>
                <a:cs typeface="Goudy Old Style" charset="0"/>
              </a:rPr>
              <a:t>. The Lion, the Witch, and the Wardrobe</a:t>
            </a:r>
            <a:r>
              <a:rPr lang="en-US" sz="6000" dirty="0">
                <a:solidFill>
                  <a:schemeClr val="bg1"/>
                </a:solidFill>
                <a:latin typeface="Goudy Old Style" charset="0"/>
                <a:ea typeface="Goudy Old Style" charset="0"/>
                <a:cs typeface="Goudy Old Style" charset="0"/>
              </a:rPr>
              <a:t> began with a picture of a Faun carrying an umbrella and parcels in a snowy wood. This picture had been in my mind since I was about sixteen. Then one day, when I was about forty, I said to myself: ‘Let's try to make a story about it.’ At first I had very little idea how the story would go. But then suddenly Aslan came bounding into it. I think I had been having a good many dreams of lions about that time. Once He was there He pulled the whole story together.”—</a:t>
            </a:r>
            <a:r>
              <a:rPr lang="en-US" sz="6000" i="1" dirty="0">
                <a:solidFill>
                  <a:schemeClr val="bg1"/>
                </a:solidFill>
                <a:latin typeface="Goudy Old Style" charset="0"/>
                <a:ea typeface="Goudy Old Style" charset="0"/>
                <a:cs typeface="Goudy Old Style" charset="0"/>
              </a:rPr>
              <a:t>Radio Times </a:t>
            </a:r>
            <a:r>
              <a:rPr lang="en-US" sz="6000" dirty="0">
                <a:solidFill>
                  <a:schemeClr val="bg1"/>
                </a:solidFill>
                <a:latin typeface="Goudy Old Style" charset="0"/>
                <a:ea typeface="Goudy Old Style" charset="0"/>
                <a:cs typeface="Goudy Old Style" charset="0"/>
              </a:rPr>
              <a:t>interview, 1960</a:t>
            </a:r>
            <a:br>
              <a:rPr lang="en-US" sz="6000" dirty="0">
                <a:solidFill>
                  <a:schemeClr val="bg1"/>
                </a:solidFill>
                <a:latin typeface="Goudy Old Style" charset="0"/>
                <a:ea typeface="Goudy Old Style" charset="0"/>
                <a:cs typeface="Goudy Old Style" charset="0"/>
              </a:rPr>
            </a:br>
            <a:br>
              <a:rPr lang="en-US" sz="6000" dirty="0">
                <a:solidFill>
                  <a:schemeClr val="bg1"/>
                </a:solidFill>
                <a:latin typeface="Goudy Old Style" charset="0"/>
                <a:ea typeface="Goudy Old Style" charset="0"/>
                <a:cs typeface="Goudy Old Style" charset="0"/>
              </a:rPr>
            </a:br>
            <a:r>
              <a:rPr lang="en-US" sz="6000" dirty="0">
                <a:solidFill>
                  <a:schemeClr val="bg1"/>
                </a:solidFill>
                <a:latin typeface="Goudy Old Style" charset="0"/>
                <a:ea typeface="Goudy Old Style" charset="0"/>
                <a:cs typeface="Goudy Old Style" charset="0"/>
              </a:rPr>
              <a:t>1954--“I did not say to myself ‘Let us represent Jesus as He really is in our world by a Lion in Narnia’: I said ‘Let us suppose that there were a land like Narnia and that the Son of God, as He became a Man in our world, became a Lion there, and then imagine what would happen.” </a:t>
            </a:r>
            <a:br>
              <a:rPr lang="en-US" sz="6000" dirty="0">
                <a:solidFill>
                  <a:schemeClr val="bg1"/>
                </a:solidFill>
                <a:latin typeface="Goudy Old Style" charset="0"/>
                <a:ea typeface="Goudy Old Style" charset="0"/>
                <a:cs typeface="Goudy Old Style" charset="0"/>
              </a:rPr>
            </a:br>
            <a:r>
              <a:rPr lang="en-US" sz="6000" dirty="0">
                <a:solidFill>
                  <a:schemeClr val="bg1"/>
                </a:solidFill>
                <a:latin typeface="Goudy Old Style" charset="0"/>
                <a:ea typeface="Goudy Old Style" charset="0"/>
                <a:cs typeface="Goudy Old Style" charset="0"/>
              </a:rPr>
              <a:t>--</a:t>
            </a:r>
            <a:r>
              <a:rPr lang="en-US" sz="6000" i="1" dirty="0">
                <a:solidFill>
                  <a:schemeClr val="bg1"/>
                </a:solidFill>
                <a:latin typeface="Goudy Old Style" charset="0"/>
                <a:ea typeface="Goudy Old Style" charset="0"/>
                <a:cs typeface="Goudy Old Style" charset="0"/>
              </a:rPr>
              <a:t>letter to a fifth grade class in Maryland</a:t>
            </a:r>
            <a:br>
              <a:rPr lang="en-US" sz="6000" i="1" dirty="0">
                <a:solidFill>
                  <a:schemeClr val="bg1"/>
                </a:solidFill>
                <a:latin typeface="Goudy Old Style" charset="0"/>
                <a:ea typeface="Goudy Old Style" charset="0"/>
                <a:cs typeface="Goudy Old Style" charset="0"/>
              </a:rPr>
            </a:br>
            <a:br>
              <a:rPr lang="en-US" sz="6000" i="1" dirty="0">
                <a:solidFill>
                  <a:schemeClr val="bg1"/>
                </a:solidFill>
                <a:latin typeface="Goudy Old Style" charset="0"/>
                <a:ea typeface="Goudy Old Style" charset="0"/>
                <a:cs typeface="Goudy Old Style" charset="0"/>
              </a:rPr>
            </a:br>
            <a:r>
              <a:rPr lang="en-US" sz="6000" b="1" dirty="0">
                <a:solidFill>
                  <a:schemeClr val="bg1"/>
                </a:solidFill>
                <a:latin typeface="Goudy Old Style" charset="0"/>
                <a:ea typeface="Goudy Old Style" charset="0"/>
                <a:cs typeface="Goudy Old Style" charset="0"/>
              </a:rPr>
              <a:t>Lewis was passionate in his views about children’s stories:</a:t>
            </a:r>
            <a:br>
              <a:rPr lang="en-US" sz="6000" b="1" dirty="0">
                <a:solidFill>
                  <a:schemeClr val="bg1"/>
                </a:solidFill>
                <a:latin typeface="Goudy Old Style" charset="0"/>
                <a:ea typeface="Goudy Old Style" charset="0"/>
                <a:cs typeface="Goudy Old Style" charset="0"/>
              </a:rPr>
            </a:br>
            <a:br>
              <a:rPr lang="en-US" sz="6000" dirty="0">
                <a:solidFill>
                  <a:schemeClr val="bg1"/>
                </a:solidFill>
                <a:latin typeface="Goudy Old Style" charset="0"/>
                <a:ea typeface="Goudy Old Style" charset="0"/>
                <a:cs typeface="Goudy Old Style" charset="0"/>
              </a:rPr>
            </a:br>
            <a:r>
              <a:rPr lang="en-US" sz="6000" dirty="0">
                <a:solidFill>
                  <a:schemeClr val="bg1"/>
                </a:solidFill>
                <a:latin typeface="Goudy Old Style" charset="0"/>
                <a:ea typeface="Goudy Old Style" charset="0"/>
                <a:cs typeface="Goudy Old Style" charset="0"/>
              </a:rPr>
              <a:t>“A children's story that can only be enjoyed by children is not a good children's story in the slightest.” </a:t>
            </a:r>
            <a:br>
              <a:rPr lang="en-US" sz="6000" dirty="0">
                <a:solidFill>
                  <a:schemeClr val="bg1"/>
                </a:solidFill>
                <a:latin typeface="Goudy Old Style" charset="0"/>
                <a:ea typeface="Goudy Old Style" charset="0"/>
                <a:cs typeface="Goudy Old Style" charset="0"/>
              </a:rPr>
            </a:br>
            <a:br>
              <a:rPr lang="en-US" sz="6000" dirty="0">
                <a:solidFill>
                  <a:schemeClr val="bg1"/>
                </a:solidFill>
                <a:latin typeface="Goudy Old Style" charset="0"/>
                <a:ea typeface="Goudy Old Style" charset="0"/>
                <a:cs typeface="Goudy Old Style" charset="0"/>
              </a:rPr>
            </a:br>
            <a:r>
              <a:rPr lang="en-US" sz="6000" dirty="0">
                <a:solidFill>
                  <a:schemeClr val="bg1"/>
                </a:solidFill>
                <a:latin typeface="Goudy Old Style" charset="0"/>
                <a:ea typeface="Goudy Old Style" charset="0"/>
                <a:cs typeface="Goudy Old Style" charset="0"/>
              </a:rPr>
              <a:t> “No book is really worth reading at the age of ten which is not equally – and often far more – worth reading at the age of fifty and beyond.” </a:t>
            </a:r>
            <a:br>
              <a:rPr lang="en-US" sz="6000" dirty="0">
                <a:solidFill>
                  <a:schemeClr val="bg1"/>
                </a:solidFill>
                <a:latin typeface="Goudy Old Style" charset="0"/>
                <a:ea typeface="Goudy Old Style" charset="0"/>
                <a:cs typeface="Goudy Old Style" charset="0"/>
              </a:rPr>
            </a:br>
            <a:br>
              <a:rPr lang="en-US" sz="6000" dirty="0">
                <a:solidFill>
                  <a:schemeClr val="bg1"/>
                </a:solidFill>
                <a:latin typeface="Goudy Old Style" charset="0"/>
                <a:ea typeface="Goudy Old Style" charset="0"/>
                <a:cs typeface="Goudy Old Style" charset="0"/>
              </a:rPr>
            </a:br>
            <a:endParaRPr lang="en-US" sz="9600"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7B03FE1F-D734-6BB0-4B84-7687175D65A8}"/>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71835F7C-7A5D-6112-CD0D-995D1DC10AD3}"/>
              </a:ext>
            </a:extLst>
          </p:cNvPr>
          <p:cNvPicPr>
            <a:picLocks noChangeAspect="1"/>
          </p:cNvPicPr>
          <p:nvPr/>
        </p:nvPicPr>
        <p:blipFill>
          <a:blip r:embed="rId2"/>
          <a:stretch>
            <a:fillRect/>
          </a:stretch>
        </p:blipFill>
        <p:spPr>
          <a:xfrm>
            <a:off x="10537371" y="2082800"/>
            <a:ext cx="1654628" cy="2676236"/>
          </a:xfrm>
          <a:prstGeom prst="rect">
            <a:avLst/>
          </a:prstGeom>
        </p:spPr>
      </p:pic>
    </p:spTree>
    <p:extLst>
      <p:ext uri="{BB962C8B-B14F-4D97-AF65-F5344CB8AC3E}">
        <p14:creationId xmlns:p14="http://schemas.microsoft.com/office/powerpoint/2010/main" val="4201646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6159065-B085-E96F-3C67-FBFBA15FC0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3BB7C-2214-B872-123B-35F435115AB2}"/>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10203CEE-C8FE-F348-6C51-ADE69915C70E}"/>
              </a:ext>
            </a:extLst>
          </p:cNvPr>
          <p:cNvSpPr>
            <a:spLocks noGrp="1"/>
          </p:cNvSpPr>
          <p:nvPr>
            <p:ph type="subTitle" idx="1"/>
          </p:nvPr>
        </p:nvSpPr>
        <p:spPr>
          <a:xfrm>
            <a:off x="0" y="-1"/>
            <a:ext cx="10537371" cy="6835139"/>
          </a:xfrm>
        </p:spPr>
        <p:txBody>
          <a:bodyPr>
            <a:normAutofit fontScale="77500" lnSpcReduction="20000"/>
          </a:bodyPr>
          <a:lstStyle/>
          <a:p>
            <a:pPr algn="l"/>
            <a:endParaRPr lang="en-US" sz="800" b="1" dirty="0">
              <a:solidFill>
                <a:schemeClr val="bg1"/>
              </a:solidFill>
              <a:latin typeface="Goudy Old Style" charset="0"/>
              <a:ea typeface="Goudy Old Style" charset="0"/>
              <a:cs typeface="Goudy Old Style" charset="0"/>
            </a:endParaRPr>
          </a:p>
          <a:p>
            <a:pPr algn="l"/>
            <a:r>
              <a:rPr lang="en-US" sz="2600" b="1" dirty="0">
                <a:solidFill>
                  <a:schemeClr val="bg1"/>
                </a:solidFill>
                <a:latin typeface="Goudy Old Style" charset="0"/>
                <a:ea typeface="Goudy Old Style" charset="0"/>
                <a:cs typeface="Goudy Old Style" charset="0"/>
              </a:rPr>
              <a:t>Why Narnia matters SO much today</a:t>
            </a:r>
            <a:br>
              <a:rPr lang="en-US" sz="2600" b="1" dirty="0">
                <a:solidFill>
                  <a:schemeClr val="bg1"/>
                </a:solidFill>
                <a:latin typeface="Goudy Old Style" charset="0"/>
                <a:ea typeface="Goudy Old Style" charset="0"/>
                <a:cs typeface="Goudy Old Style" charset="0"/>
              </a:rPr>
            </a:br>
            <a:r>
              <a:rPr lang="en-US" sz="2600" b="1" dirty="0">
                <a:solidFill>
                  <a:schemeClr val="bg1"/>
                </a:solidFill>
                <a:latin typeface="Goudy Old Style" charset="0"/>
                <a:ea typeface="Goudy Old Style" charset="0"/>
                <a:cs typeface="Goudy Old Style" charset="0"/>
              </a:rPr>
              <a:t>Aggressively secular narrative pervading our culture—how to counter? </a:t>
            </a:r>
          </a:p>
          <a:p>
            <a:pPr algn="l"/>
            <a:r>
              <a:rPr lang="en-US" sz="2600" b="1" dirty="0">
                <a:solidFill>
                  <a:schemeClr val="bg1"/>
                </a:solidFill>
                <a:latin typeface="Goudy Old Style" charset="0"/>
                <a:ea typeface="Goudy Old Style" charset="0"/>
                <a:cs typeface="Goudy Old Style" charset="0"/>
              </a:rPr>
              <a:t>Which Story Can We Trust? Either</a:t>
            </a:r>
          </a:p>
          <a:p>
            <a:pPr marL="457200" indent="-457200" algn="l">
              <a:buAutoNum type="arabicPeriod"/>
            </a:pPr>
            <a:r>
              <a:rPr lang="en-US" sz="2200" i="1" dirty="0">
                <a:solidFill>
                  <a:schemeClr val="bg1"/>
                </a:solidFill>
                <a:latin typeface="Goudy Old Style" charset="0"/>
                <a:ea typeface="Goudy Old Style" charset="0"/>
                <a:cs typeface="Goudy Old Style" charset="0"/>
              </a:rPr>
              <a:t>We are here by accident, meaningless products of a random process. We create our own identity and can only invent meaning and purpose in life and do our best to stay alive—even though there is no point to life.</a:t>
            </a:r>
            <a:r>
              <a:rPr lang="en-US" sz="2200" dirty="0">
                <a:solidFill>
                  <a:schemeClr val="bg1"/>
                </a:solidFill>
                <a:latin typeface="Goudy Old Style" charset="0"/>
                <a:ea typeface="Goudy Old Style" charset="0"/>
                <a:cs typeface="Goudy Old Style" charset="0"/>
              </a:rPr>
              <a:t> Sartre, Dawkins, Nietzsche, most schools</a:t>
            </a:r>
            <a:br>
              <a:rPr lang="en-US" sz="2200" i="1" dirty="0">
                <a:solidFill>
                  <a:schemeClr val="bg1"/>
                </a:solidFill>
                <a:latin typeface="Goudy Old Style" charset="0"/>
                <a:ea typeface="Goudy Old Style" charset="0"/>
                <a:cs typeface="Goudy Old Style" charset="0"/>
              </a:rPr>
            </a:br>
            <a:r>
              <a:rPr lang="en-US" sz="2200" i="1"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OR</a:t>
            </a:r>
          </a:p>
          <a:p>
            <a:pPr marL="457200" indent="-457200" algn="l">
              <a:buAutoNum type="arabicPeriod"/>
            </a:pPr>
            <a:r>
              <a:rPr lang="en-US" sz="2200" i="1" dirty="0">
                <a:solidFill>
                  <a:schemeClr val="bg1"/>
                </a:solidFill>
                <a:latin typeface="Goudy Old Style" charset="0"/>
                <a:ea typeface="Goudy Old Style" charset="0"/>
                <a:cs typeface="Goudy Old Style" charset="0"/>
              </a:rPr>
              <a:t>We are precious creatures made by and in the image of a loving God, who has created us for something special that we are asked to do. We have the privilege of being able to do good and experience purpose as we live by faith in Christ in His Kingdom. </a:t>
            </a:r>
            <a:r>
              <a:rPr lang="en-US" sz="2200" dirty="0">
                <a:solidFill>
                  <a:schemeClr val="bg1"/>
                </a:solidFill>
                <a:latin typeface="Goudy Old Style" charset="0"/>
                <a:ea typeface="Goudy Old Style" charset="0"/>
                <a:cs typeface="Goudy Old Style" charset="0"/>
              </a:rPr>
              <a:t>The witness of Scripture, the Church, and the saints</a:t>
            </a:r>
            <a:endParaRPr lang="en-US" sz="2200" i="1" dirty="0">
              <a:solidFill>
                <a:schemeClr val="bg1"/>
              </a:solidFill>
              <a:latin typeface="Goudy Old Style" charset="0"/>
              <a:ea typeface="Goudy Old Style" charset="0"/>
              <a:cs typeface="Goudy Old Style" charset="0"/>
            </a:endParaRPr>
          </a:p>
          <a:p>
            <a:pPr algn="l"/>
            <a:r>
              <a:rPr lang="en-US" sz="2600" dirty="0">
                <a:solidFill>
                  <a:schemeClr val="bg1"/>
                </a:solidFill>
                <a:latin typeface="Goudy Old Style" charset="0"/>
                <a:ea typeface="Goudy Old Style" charset="0"/>
                <a:cs typeface="Goudy Old Style" charset="0"/>
              </a:rPr>
              <a:t>These two stories are </a:t>
            </a:r>
            <a:r>
              <a:rPr lang="en-US" sz="2600" b="1" dirty="0">
                <a:solidFill>
                  <a:schemeClr val="bg1"/>
                </a:solidFill>
                <a:latin typeface="Goudy Old Style" charset="0"/>
                <a:ea typeface="Goudy Old Style" charset="0"/>
                <a:cs typeface="Goudy Old Style" charset="0"/>
              </a:rPr>
              <a:t>totally incompatible</a:t>
            </a:r>
            <a:r>
              <a:rPr lang="en-US" sz="2600" dirty="0">
                <a:solidFill>
                  <a:schemeClr val="bg1"/>
                </a:solidFill>
                <a:latin typeface="Goudy Old Style" charset="0"/>
                <a:ea typeface="Goudy Old Style" charset="0"/>
                <a:cs typeface="Goudy Old Style" charset="0"/>
              </a:rPr>
              <a:t>. They can’t both be right: cognitive dissonance. So which do we trust? Other stories, like the </a:t>
            </a:r>
            <a:r>
              <a:rPr lang="en-US" sz="2600" i="1" dirty="0">
                <a:solidFill>
                  <a:schemeClr val="bg1"/>
                </a:solidFill>
                <a:latin typeface="Goudy Old Style" charset="0"/>
                <a:ea typeface="Goudy Old Style" charset="0"/>
                <a:cs typeface="Goudy Old Style" charset="0"/>
              </a:rPr>
              <a:t>Chronicles of Narnia</a:t>
            </a:r>
            <a:r>
              <a:rPr lang="en-US" sz="2600" dirty="0">
                <a:solidFill>
                  <a:schemeClr val="bg1"/>
                </a:solidFill>
                <a:latin typeface="Goudy Old Style" charset="0"/>
                <a:ea typeface="Goudy Old Style" charset="0"/>
                <a:cs typeface="Goudy Old Style" charset="0"/>
              </a:rPr>
              <a:t>, can help us here by highlighting dissonance or by creating a narrative we want to inhabit. So which do we trust? Is </a:t>
            </a:r>
            <a:r>
              <a:rPr lang="en-US" sz="2600" dirty="0" err="1">
                <a:solidFill>
                  <a:schemeClr val="bg1"/>
                </a:solidFill>
                <a:latin typeface="Goudy Old Style" charset="0"/>
                <a:ea typeface="Goudy Old Style" charset="0"/>
                <a:cs typeface="Goudy Old Style" charset="0"/>
              </a:rPr>
              <a:t>Jadis</a:t>
            </a:r>
            <a:r>
              <a:rPr lang="en-US" sz="2600" dirty="0">
                <a:solidFill>
                  <a:schemeClr val="bg1"/>
                </a:solidFill>
                <a:latin typeface="Goudy Old Style" charset="0"/>
                <a:ea typeface="Goudy Old Style" charset="0"/>
                <a:cs typeface="Goudy Old Style" charset="0"/>
              </a:rPr>
              <a:t> </a:t>
            </a:r>
            <a:r>
              <a:rPr lang="en-US" sz="2600" i="1" dirty="0">
                <a:solidFill>
                  <a:schemeClr val="bg1"/>
                </a:solidFill>
                <a:latin typeface="Goudy Old Style" charset="0"/>
                <a:ea typeface="Goudy Old Style" charset="0"/>
                <a:cs typeface="Goudy Old Style" charset="0"/>
              </a:rPr>
              <a:t>really</a:t>
            </a:r>
            <a:r>
              <a:rPr lang="en-US" sz="2600" dirty="0">
                <a:solidFill>
                  <a:schemeClr val="bg1"/>
                </a:solidFill>
                <a:latin typeface="Goudy Old Style" charset="0"/>
                <a:ea typeface="Goudy Old Style" charset="0"/>
                <a:cs typeface="Goudy Old Style" charset="0"/>
              </a:rPr>
              <a:t> the Queen of the realm of Queen Narnia? OR Is she the White Witch, a usurper in Narnia, which is </a:t>
            </a:r>
            <a:r>
              <a:rPr lang="en-US" sz="2600" i="1" dirty="0">
                <a:solidFill>
                  <a:schemeClr val="bg1"/>
                </a:solidFill>
                <a:latin typeface="Goudy Old Style" charset="0"/>
                <a:ea typeface="Goudy Old Style" charset="0"/>
                <a:cs typeface="Goudy Old Style" charset="0"/>
              </a:rPr>
              <a:t>really</a:t>
            </a:r>
            <a:r>
              <a:rPr lang="en-US" sz="2600" dirty="0">
                <a:solidFill>
                  <a:schemeClr val="bg1"/>
                </a:solidFill>
                <a:latin typeface="Goudy Old Style" charset="0"/>
                <a:ea typeface="Goudy Old Style" charset="0"/>
                <a:cs typeface="Goudy Old Style" charset="0"/>
              </a:rPr>
              <a:t> the realm of the mysterious great and noble lion, Aslan?</a:t>
            </a:r>
            <a:br>
              <a:rPr lang="en-US" sz="2600" dirty="0">
                <a:solidFill>
                  <a:schemeClr val="bg1"/>
                </a:solidFill>
                <a:latin typeface="Goudy Old Style" charset="0"/>
                <a:ea typeface="Goudy Old Style" charset="0"/>
                <a:cs typeface="Goudy Old Style" charset="0"/>
              </a:rPr>
            </a:br>
            <a:br>
              <a:rPr lang="en-US" dirty="0">
                <a:solidFill>
                  <a:schemeClr val="bg1"/>
                </a:solidFill>
                <a:latin typeface="Goudy Old Style" charset="0"/>
                <a:ea typeface="Goudy Old Style" charset="0"/>
                <a:cs typeface="Goudy Old Style" charset="0"/>
              </a:rPr>
            </a:br>
            <a:r>
              <a:rPr lang="en-US" sz="2600" dirty="0">
                <a:solidFill>
                  <a:schemeClr val="bg1"/>
                </a:solidFill>
                <a:latin typeface="Goudy Old Style" charset="0"/>
                <a:ea typeface="Goudy Old Style" charset="0"/>
                <a:cs typeface="Goudy Old Style" charset="0"/>
              </a:rPr>
              <a:t>Gradually, one story about Narnia emerges as supremely plausible, as each individual story turns out to be part of this greater narrative. This grand narrative of interlocking stories makes sense of the riddles the children see and experience and reveals the character of each narrative. </a:t>
            </a:r>
            <a:r>
              <a:rPr lang="en-US" sz="2800" i="1" dirty="0">
                <a:solidFill>
                  <a:schemeClr val="bg1"/>
                </a:solidFill>
                <a:latin typeface="Goudy Old Style" charset="0"/>
                <a:ea typeface="Goudy Old Style" charset="0"/>
                <a:cs typeface="Goudy Old Style" charset="0"/>
              </a:rPr>
              <a:t>These stories teach that Biblical truth and the wisdom of the world cannot both be True---we need to learn to think critically because we are surrounded by falsehood.</a:t>
            </a:r>
            <a:endParaRPr lang="en-US" sz="2600" dirty="0">
              <a:solidFill>
                <a:schemeClr val="bg1"/>
              </a:solidFill>
              <a:latin typeface="Goudy Old Style" charset="0"/>
              <a:ea typeface="Goudy Old Style" charset="0"/>
              <a:cs typeface="Goudy Old Style" charset="0"/>
            </a:endParaRPr>
          </a:p>
          <a:p>
            <a:pPr algn="l"/>
            <a:r>
              <a:rPr lang="en-US" sz="2600" dirty="0">
                <a:solidFill>
                  <a:schemeClr val="bg1"/>
                </a:solidFill>
                <a:latin typeface="Goudy Old Style" charset="0"/>
                <a:ea typeface="Goudy Old Style" charset="0"/>
                <a:cs typeface="Goudy Old Style" charset="0"/>
              </a:rPr>
              <a:t>We each have our unique story. But our own story needs to be brought  into connection with a grand narrative, a big story which gives our story a new importance and significance. Why? Because we realize that our story is framed by something greater which gives us value and purpose. Lewis’s remarkable achievement in Narnia is to allow his readers to </a:t>
            </a:r>
            <a:r>
              <a:rPr lang="en-US" sz="2600" b="1" dirty="0">
                <a:solidFill>
                  <a:schemeClr val="bg1"/>
                </a:solidFill>
                <a:latin typeface="Goudy Old Style" charset="0"/>
                <a:ea typeface="Goudy Old Style" charset="0"/>
                <a:cs typeface="Goudy Old Style" charset="0"/>
              </a:rPr>
              <a:t>inhabit this big story, </a:t>
            </a:r>
            <a:r>
              <a:rPr lang="en-US" sz="2600" dirty="0">
                <a:solidFill>
                  <a:schemeClr val="bg1"/>
                </a:solidFill>
                <a:latin typeface="Goudy Old Style" charset="0"/>
                <a:ea typeface="Goudy Old Style" charset="0"/>
                <a:cs typeface="Goudy Old Style" charset="0"/>
              </a:rPr>
              <a:t>to get inside it and feel what it is like to be part of it.</a:t>
            </a:r>
            <a:r>
              <a:rPr lang="en-US" sz="2600" dirty="0">
                <a:solidFill>
                  <a:schemeClr val="bg1"/>
                </a:solidFill>
              </a:rPr>
              <a:t> --</a:t>
            </a:r>
            <a:r>
              <a:rPr lang="en-US" sz="2600" i="1" dirty="0">
                <a:solidFill>
                  <a:schemeClr val="bg1"/>
                </a:solidFill>
                <a:latin typeface="Goudy Old Style" charset="0"/>
                <a:ea typeface="Goudy Old Style" charset="0"/>
                <a:cs typeface="Goudy Old Style" charset="0"/>
              </a:rPr>
              <a:t>Rev. Dr. Alister McGrath, Holder of the Andreas </a:t>
            </a:r>
            <a:r>
              <a:rPr lang="en-US" sz="2600" i="1" dirty="0" err="1">
                <a:solidFill>
                  <a:schemeClr val="bg1"/>
                </a:solidFill>
                <a:latin typeface="Goudy Old Style" charset="0"/>
                <a:ea typeface="Goudy Old Style" charset="0"/>
                <a:cs typeface="Goudy Old Style" charset="0"/>
              </a:rPr>
              <a:t>Idreos</a:t>
            </a:r>
            <a:r>
              <a:rPr lang="en-US" sz="2600" i="1" dirty="0">
                <a:solidFill>
                  <a:schemeClr val="bg1"/>
                </a:solidFill>
                <a:latin typeface="Goudy Old Style" charset="0"/>
                <a:ea typeface="Goudy Old Style" charset="0"/>
                <a:cs typeface="Goudy Old Style" charset="0"/>
              </a:rPr>
              <a:t> Chair in Science and Religion, Oxford University (Ph.D. in Molecular Biophysics, Doctor of Divinity in Theology, and Ph.D. in Intellectual History, at Oxford)</a:t>
            </a:r>
          </a:p>
        </p:txBody>
      </p:sp>
      <p:sp>
        <p:nvSpPr>
          <p:cNvPr id="6" name="Rectangle 2">
            <a:extLst>
              <a:ext uri="{FF2B5EF4-FFF2-40B4-BE49-F238E27FC236}">
                <a16:creationId xmlns:a16="http://schemas.microsoft.com/office/drawing/2014/main" id="{F75E2D2C-FFE9-404D-857A-00C3871C1AD3}"/>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B181F6C5-C3F9-EB2C-6BDC-063C1F839B03}"/>
              </a:ext>
            </a:extLst>
          </p:cNvPr>
          <p:cNvPicPr>
            <a:picLocks noChangeAspect="1"/>
          </p:cNvPicPr>
          <p:nvPr/>
        </p:nvPicPr>
        <p:blipFill>
          <a:blip r:embed="rId2"/>
          <a:stretch>
            <a:fillRect/>
          </a:stretch>
        </p:blipFill>
        <p:spPr>
          <a:xfrm>
            <a:off x="10537371" y="2116667"/>
            <a:ext cx="1654628" cy="2642369"/>
          </a:xfrm>
          <a:prstGeom prst="rect">
            <a:avLst/>
          </a:prstGeom>
        </p:spPr>
      </p:pic>
    </p:spTree>
    <p:extLst>
      <p:ext uri="{BB962C8B-B14F-4D97-AF65-F5344CB8AC3E}">
        <p14:creationId xmlns:p14="http://schemas.microsoft.com/office/powerpoint/2010/main" val="672017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40254</TotalTime>
  <Words>3051</Words>
  <Application>Microsoft Macintosh PowerPoint</Application>
  <PresentationFormat>Widescreen</PresentationFormat>
  <Paragraphs>173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Goudy Old Style</vt:lpstr>
      <vt:lpstr>Office Theme</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429</cp:revision>
  <cp:lastPrinted>2019-02-13T16:31:27Z</cp:lastPrinted>
  <dcterms:created xsi:type="dcterms:W3CDTF">2018-09-19T14:45:23Z</dcterms:created>
  <dcterms:modified xsi:type="dcterms:W3CDTF">2025-09-10T14:27:05Z</dcterms:modified>
</cp:coreProperties>
</file>